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2"/>
  </p:notesMasterIdLst>
  <p:sldIdLst>
    <p:sldId id="256" r:id="rId2"/>
    <p:sldId id="257" r:id="rId3"/>
    <p:sldId id="275" r:id="rId4"/>
    <p:sldId id="292" r:id="rId5"/>
    <p:sldId id="296" r:id="rId6"/>
    <p:sldId id="293" r:id="rId7"/>
    <p:sldId id="294" r:id="rId8"/>
    <p:sldId id="295" r:id="rId9"/>
    <p:sldId id="297" r:id="rId10"/>
    <p:sldId id="298" r:id="rId11"/>
  </p:sldIdLst>
  <p:sldSz cx="9144000" cy="5143500" type="screen16x9"/>
  <p:notesSz cx="6858000" cy="9144000"/>
  <p:embeddedFontLst>
    <p:embeddedFont>
      <p:font typeface="Didact Gothic" panose="00000500000000000000" pitchFamily="2" charset="0"/>
      <p:regular r:id="rId13"/>
    </p:embeddedFont>
    <p:embeddedFont>
      <p:font typeface="Montserrat ExtraBold" panose="00000900000000000000" pitchFamily="2" charset="0"/>
      <p:bold r:id="rId14"/>
      <p:boldItalic r:id="rId15"/>
    </p:embeddedFont>
    <p:embeddedFont>
      <p:font typeface="Old Standard TT" panose="020B0604020202020204" charset="0"/>
      <p:regular r:id="rId16"/>
      <p:bold r:id="rId17"/>
      <p:italic r:id="rId18"/>
    </p:embeddedFont>
    <p:embeddedFont>
      <p:font typeface="Roboto Condensed Light" panose="02000000000000000000" pitchFamily="2" charset="0"/>
      <p:regular r:id="rId19"/>
      <p: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1F22"/>
    <a:srgbClr val="191919"/>
    <a:srgbClr val="7D7D7C"/>
    <a:srgbClr val="E3E2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97ABA81-9136-4D87-AEC4-B0E7833CDBF1}">
  <a:tblStyle styleId="{B97ABA81-9136-4D87-AEC4-B0E7833CDB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666" y="523"/>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1dd3286a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1dd3286a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18104360849_0_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18104360849_0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6506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8104360849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810436084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8104360849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8104360849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18104360849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18104360849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242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18104360849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18104360849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1027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18104360849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18104360849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49217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18104360849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18104360849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8209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18104360849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18104360849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59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18104360849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18104360849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56019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47425" y="1084700"/>
            <a:ext cx="7249200" cy="24381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Clr>
                <a:srgbClr val="191919"/>
              </a:buClr>
              <a:buSzPts val="5200"/>
              <a:buNone/>
              <a:defRPr sz="55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947462" y="3668225"/>
            <a:ext cx="7249200" cy="393600"/>
          </a:xfrm>
          <a:prstGeom prst="rect">
            <a:avLst/>
          </a:prstGeom>
          <a:ln>
            <a:noFill/>
          </a:ln>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35700" y="-30000"/>
            <a:ext cx="9215400" cy="5203500"/>
            <a:chOff x="-35700" y="-30000"/>
            <a:chExt cx="9215400" cy="5203500"/>
          </a:xfrm>
        </p:grpSpPr>
        <p:cxnSp>
          <p:nvCxnSpPr>
            <p:cNvPr id="12" name="Google Shape;12;p2"/>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3" name="Google Shape;13;p2"/>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4" name="Google Shape;14;p2"/>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5" name="Google Shape;15;p2"/>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6" name="Google Shape;16;p2"/>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7" name="Google Shape;17;p2"/>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8" name="Google Shape;18;p2"/>
          <p:cNvSpPr/>
          <p:nvPr/>
        </p:nvSpPr>
        <p:spPr>
          <a:xfrm flipH="1">
            <a:off x="181925"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8712900"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104"/>
        <p:cNvGrpSpPr/>
        <p:nvPr/>
      </p:nvGrpSpPr>
      <p:grpSpPr>
        <a:xfrm>
          <a:off x="0" y="0"/>
          <a:ext cx="0" cy="0"/>
          <a:chOff x="0" y="0"/>
          <a:chExt cx="0" cy="0"/>
        </a:xfrm>
      </p:grpSpPr>
      <p:sp>
        <p:nvSpPr>
          <p:cNvPr id="105" name="Google Shape;105;p11"/>
          <p:cNvSpPr txBox="1">
            <a:spLocks noGrp="1"/>
          </p:cNvSpPr>
          <p:nvPr>
            <p:ph type="title" hasCustomPrompt="1"/>
          </p:nvPr>
        </p:nvSpPr>
        <p:spPr>
          <a:xfrm>
            <a:off x="713100" y="1249247"/>
            <a:ext cx="7717800" cy="2100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12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6" name="Google Shape;106;p11"/>
          <p:cNvSpPr txBox="1">
            <a:spLocks noGrp="1"/>
          </p:cNvSpPr>
          <p:nvPr>
            <p:ph type="subTitle" idx="1"/>
          </p:nvPr>
        </p:nvSpPr>
        <p:spPr>
          <a:xfrm>
            <a:off x="2453425" y="3349547"/>
            <a:ext cx="4237200" cy="5358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07" name="Google Shape;107;p11"/>
          <p:cNvGrpSpPr/>
          <p:nvPr/>
        </p:nvGrpSpPr>
        <p:grpSpPr>
          <a:xfrm>
            <a:off x="-35700" y="-30000"/>
            <a:ext cx="9215400" cy="5203500"/>
            <a:chOff x="-35700" y="-30000"/>
            <a:chExt cx="9215400" cy="5203500"/>
          </a:xfrm>
        </p:grpSpPr>
        <p:cxnSp>
          <p:nvCxnSpPr>
            <p:cNvPr id="108" name="Google Shape;108;p11"/>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09" name="Google Shape;109;p11"/>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10" name="Google Shape;110;p11"/>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11" name="Google Shape;111;p11"/>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12" name="Google Shape;112;p11"/>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13" name="Google Shape;113;p11"/>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14" name="Google Shape;114;p11"/>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2">
    <p:bg>
      <p:bgPr>
        <a:blipFill>
          <a:blip r:embed="rId2">
            <a:alphaModFix/>
          </a:blip>
          <a:stretch>
            <a:fillRect/>
          </a:stretch>
        </a:blipFill>
        <a:effectLst/>
      </p:bgPr>
    </p:bg>
    <p:spTree>
      <p:nvGrpSpPr>
        <p:cNvPr id="1" name="Shape 117"/>
        <p:cNvGrpSpPr/>
        <p:nvPr/>
      </p:nvGrpSpPr>
      <p:grpSpPr>
        <a:xfrm>
          <a:off x="0" y="0"/>
          <a:ext cx="0" cy="0"/>
          <a:chOff x="0" y="0"/>
          <a:chExt cx="0" cy="0"/>
        </a:xfrm>
      </p:grpSpPr>
      <p:sp>
        <p:nvSpPr>
          <p:cNvPr id="118" name="Google Shape;118;p13"/>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9" name="Google Shape;119;p13"/>
          <p:cNvGrpSpPr/>
          <p:nvPr/>
        </p:nvGrpSpPr>
        <p:grpSpPr>
          <a:xfrm>
            <a:off x="-35700" y="-30000"/>
            <a:ext cx="9215400" cy="5203500"/>
            <a:chOff x="-35700" y="-30000"/>
            <a:chExt cx="9215400" cy="5203500"/>
          </a:xfrm>
        </p:grpSpPr>
        <p:cxnSp>
          <p:nvCxnSpPr>
            <p:cNvPr id="120" name="Google Shape;120;p13"/>
            <p:cNvCxnSpPr/>
            <p:nvPr/>
          </p:nvCxnSpPr>
          <p:spPr>
            <a:xfrm>
              <a:off x="-21425" y="2571750"/>
              <a:ext cx="647100" cy="0"/>
            </a:xfrm>
            <a:prstGeom prst="straightConnector1">
              <a:avLst/>
            </a:prstGeom>
            <a:noFill/>
            <a:ln w="9525" cap="flat" cmpd="sng">
              <a:solidFill>
                <a:schemeClr val="dk1"/>
              </a:solidFill>
              <a:prstDash val="solid"/>
              <a:round/>
              <a:headEnd type="none" w="med" len="med"/>
              <a:tailEnd type="none" w="med" len="med"/>
            </a:ln>
          </p:spPr>
        </p:cxnSp>
        <p:cxnSp>
          <p:nvCxnSpPr>
            <p:cNvPr id="121" name="Google Shape;121;p13"/>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122" name="Google Shape;122;p13"/>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123" name="Google Shape;123;p13"/>
          <p:cNvSpPr/>
          <p:nvPr/>
        </p:nvSpPr>
        <p:spPr>
          <a:xfrm>
            <a:off x="181925"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1751250" y="2576650"/>
            <a:ext cx="5641500" cy="535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2996575" y="1057362"/>
            <a:ext cx="3150900" cy="139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11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 name="Google Shape;23;p3"/>
          <p:cNvSpPr txBox="1">
            <a:spLocks noGrp="1"/>
          </p:cNvSpPr>
          <p:nvPr>
            <p:ph type="subTitle" idx="1"/>
          </p:nvPr>
        </p:nvSpPr>
        <p:spPr>
          <a:xfrm>
            <a:off x="3097150" y="3238237"/>
            <a:ext cx="2949900" cy="7134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 name="Google Shape;24;p3"/>
          <p:cNvGrpSpPr/>
          <p:nvPr/>
        </p:nvGrpSpPr>
        <p:grpSpPr>
          <a:xfrm>
            <a:off x="-35700" y="-30000"/>
            <a:ext cx="9215400" cy="5203500"/>
            <a:chOff x="-35700" y="-30000"/>
            <a:chExt cx="9215400" cy="5203500"/>
          </a:xfrm>
        </p:grpSpPr>
        <p:cxnSp>
          <p:nvCxnSpPr>
            <p:cNvPr id="25" name="Google Shape;25;p3"/>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6" name="Google Shape;26;p3"/>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7" name="Google Shape;27;p3"/>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28" name="Google Shape;28;p3"/>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29" name="Google Shape;29;p3"/>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30" name="Google Shape;30;p3"/>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31" name="Google Shape;31;p3"/>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4"/>
          <p:cNvSpPr txBox="1">
            <a:spLocks noGrp="1"/>
          </p:cNvSpPr>
          <p:nvPr>
            <p:ph type="body" idx="1"/>
          </p:nvPr>
        </p:nvSpPr>
        <p:spPr>
          <a:xfrm>
            <a:off x="720000" y="1265775"/>
            <a:ext cx="7704000" cy="3339900"/>
          </a:xfrm>
          <a:prstGeom prst="rect">
            <a:avLst/>
          </a:prstGeom>
        </p:spPr>
        <p:txBody>
          <a:bodyPr spcFirstLastPara="1" wrap="square" lIns="0" tIns="91425" rIns="91425" bIns="91425" anchor="t" anchorCtr="0">
            <a:noAutofit/>
          </a:bodyPr>
          <a:lstStyle>
            <a:lvl1pPr marL="457200" lvl="0" indent="-304800" rtl="0">
              <a:lnSpc>
                <a:spcPct val="100000"/>
              </a:lnSpc>
              <a:spcBef>
                <a:spcPts val="0"/>
              </a:spcBef>
              <a:spcAft>
                <a:spcPts val="0"/>
              </a:spcAft>
              <a:buSzPts val="1200"/>
              <a:buFont typeface="Anaheim"/>
              <a:buChar char="●"/>
              <a:defRPr/>
            </a:lvl1pPr>
            <a:lvl2pPr marL="914400" lvl="1" indent="-304800" rtl="0">
              <a:lnSpc>
                <a:spcPct val="100000"/>
              </a:lnSpc>
              <a:spcBef>
                <a:spcPts val="0"/>
              </a:spcBef>
              <a:spcAft>
                <a:spcPts val="0"/>
              </a:spcAft>
              <a:buSzPts val="1200"/>
              <a:buChar char="○"/>
              <a:defRPr/>
            </a:lvl2pPr>
            <a:lvl3pPr marL="1371600" lvl="2" indent="-304800" rtl="0">
              <a:lnSpc>
                <a:spcPct val="115000"/>
              </a:lnSpc>
              <a:spcBef>
                <a:spcPts val="0"/>
              </a:spcBef>
              <a:spcAft>
                <a:spcPts val="0"/>
              </a:spcAft>
              <a:buClr>
                <a:srgbClr val="434343"/>
              </a:buClr>
              <a:buSzPts val="1200"/>
              <a:buFont typeface="Roboto Condensed Light"/>
              <a:buChar char="■"/>
              <a:defRPr/>
            </a:lvl3pPr>
            <a:lvl4pPr marL="1828800" lvl="3" indent="-304800" rtl="0">
              <a:lnSpc>
                <a:spcPct val="115000"/>
              </a:lnSpc>
              <a:spcBef>
                <a:spcPts val="1600"/>
              </a:spcBef>
              <a:spcAft>
                <a:spcPts val="0"/>
              </a:spcAft>
              <a:buClr>
                <a:srgbClr val="434343"/>
              </a:buClr>
              <a:buSzPts val="1200"/>
              <a:buFont typeface="Roboto Condensed Light"/>
              <a:buChar char="●"/>
              <a:defRPr/>
            </a:lvl4pPr>
            <a:lvl5pPr marL="2286000" lvl="4" indent="-304800" rtl="0">
              <a:lnSpc>
                <a:spcPct val="115000"/>
              </a:lnSpc>
              <a:spcBef>
                <a:spcPts val="1600"/>
              </a:spcBef>
              <a:spcAft>
                <a:spcPts val="0"/>
              </a:spcAft>
              <a:buClr>
                <a:srgbClr val="434343"/>
              </a:buClr>
              <a:buSzPts val="1200"/>
              <a:buFont typeface="Roboto Condensed Light"/>
              <a:buChar char="○"/>
              <a:defRPr/>
            </a:lvl5pPr>
            <a:lvl6pPr marL="2743200" lvl="5" indent="-304800" rtl="0">
              <a:lnSpc>
                <a:spcPct val="115000"/>
              </a:lnSpc>
              <a:spcBef>
                <a:spcPts val="1600"/>
              </a:spcBef>
              <a:spcAft>
                <a:spcPts val="0"/>
              </a:spcAft>
              <a:buClr>
                <a:srgbClr val="434343"/>
              </a:buClr>
              <a:buSzPts val="1200"/>
              <a:buFont typeface="Roboto Condensed Light"/>
              <a:buChar char="■"/>
              <a:defRPr/>
            </a:lvl6pPr>
            <a:lvl7pPr marL="3200400" lvl="6" indent="-304800" rtl="0">
              <a:lnSpc>
                <a:spcPct val="115000"/>
              </a:lnSpc>
              <a:spcBef>
                <a:spcPts val="1600"/>
              </a:spcBef>
              <a:spcAft>
                <a:spcPts val="0"/>
              </a:spcAft>
              <a:buClr>
                <a:srgbClr val="434343"/>
              </a:buClr>
              <a:buSzPts val="1200"/>
              <a:buFont typeface="Roboto Condensed Light"/>
              <a:buChar char="●"/>
              <a:defRPr/>
            </a:lvl7pPr>
            <a:lvl8pPr marL="3657600" lvl="7" indent="-304800" rtl="0">
              <a:lnSpc>
                <a:spcPct val="115000"/>
              </a:lnSpc>
              <a:spcBef>
                <a:spcPts val="1600"/>
              </a:spcBef>
              <a:spcAft>
                <a:spcPts val="0"/>
              </a:spcAft>
              <a:buClr>
                <a:srgbClr val="434343"/>
              </a:buClr>
              <a:buSzPts val="1200"/>
              <a:buFont typeface="Roboto Condensed Light"/>
              <a:buChar char="○"/>
              <a:defRPr/>
            </a:lvl8pPr>
            <a:lvl9pPr marL="4114800" lvl="8" indent="-304800" rtl="0">
              <a:lnSpc>
                <a:spcPct val="115000"/>
              </a:lnSpc>
              <a:spcBef>
                <a:spcPts val="1600"/>
              </a:spcBef>
              <a:spcAft>
                <a:spcPts val="1600"/>
              </a:spcAft>
              <a:buClr>
                <a:srgbClr val="434343"/>
              </a:buClr>
              <a:buSzPts val="1200"/>
              <a:buFont typeface="Roboto Condensed Light"/>
              <a:buChar char="■"/>
              <a:defRPr/>
            </a:lvl9pPr>
          </a:lstStyle>
          <a:p>
            <a:endParaRPr/>
          </a:p>
        </p:txBody>
      </p:sp>
      <p:sp>
        <p:nvSpPr>
          <p:cNvPr id="35" name="Google Shape;35;p4"/>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6" name="Google Shape;36;p4"/>
          <p:cNvGrpSpPr/>
          <p:nvPr/>
        </p:nvGrpSpPr>
        <p:grpSpPr>
          <a:xfrm>
            <a:off x="-35700" y="-30000"/>
            <a:ext cx="9215400" cy="5203500"/>
            <a:chOff x="-35700" y="-30000"/>
            <a:chExt cx="9215400" cy="5203500"/>
          </a:xfrm>
        </p:grpSpPr>
        <p:cxnSp>
          <p:nvCxnSpPr>
            <p:cNvPr id="37" name="Google Shape;37;p4"/>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38" name="Google Shape;38;p4"/>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39" name="Google Shape;39;p4"/>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40" name="Google Shape;40;p4"/>
          <p:cNvSpPr/>
          <p:nvPr/>
        </p:nvSpPr>
        <p:spPr>
          <a:xfrm>
            <a:off x="8712900"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41"/>
        <p:cNvGrpSpPr/>
        <p:nvPr/>
      </p:nvGrpSpPr>
      <p:grpSpPr>
        <a:xfrm>
          <a:off x="0" y="0"/>
          <a:ext cx="0" cy="0"/>
          <a:chOff x="0" y="0"/>
          <a:chExt cx="0" cy="0"/>
        </a:xfrm>
      </p:grpSpPr>
      <p:grpSp>
        <p:nvGrpSpPr>
          <p:cNvPr id="42" name="Google Shape;42;p5"/>
          <p:cNvGrpSpPr/>
          <p:nvPr/>
        </p:nvGrpSpPr>
        <p:grpSpPr>
          <a:xfrm>
            <a:off x="-35700" y="-30000"/>
            <a:ext cx="9215400" cy="5203500"/>
            <a:chOff x="-35700" y="-30000"/>
            <a:chExt cx="9215400" cy="5203500"/>
          </a:xfrm>
        </p:grpSpPr>
        <p:cxnSp>
          <p:nvCxnSpPr>
            <p:cNvPr id="43" name="Google Shape;43;p5"/>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44" name="Google Shape;44;p5"/>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45" name="Google Shape;45;p5"/>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46" name="Google Shape;46;p5"/>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subTitle" idx="1"/>
          </p:nvPr>
        </p:nvSpPr>
        <p:spPr>
          <a:xfrm>
            <a:off x="2138887" y="1854447"/>
            <a:ext cx="2752200" cy="5394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2500"/>
              <a:buFont typeface="Montserrat ExtraBold"/>
              <a:buNone/>
              <a:defRPr sz="2200" b="1">
                <a:latin typeface="Old Standard TT"/>
                <a:ea typeface="Old Standard TT"/>
                <a:cs typeface="Old Standard TT"/>
                <a:sym typeface="Old Standard TT"/>
              </a:defRPr>
            </a:lvl1pPr>
            <a:lvl2pPr lvl="1"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9pPr>
          </a:lstStyle>
          <a:p>
            <a:endParaRPr/>
          </a:p>
        </p:txBody>
      </p:sp>
      <p:sp>
        <p:nvSpPr>
          <p:cNvPr id="48" name="Google Shape;48;p5"/>
          <p:cNvSpPr txBox="1">
            <a:spLocks noGrp="1"/>
          </p:cNvSpPr>
          <p:nvPr>
            <p:ph type="subTitle" idx="2"/>
          </p:nvPr>
        </p:nvSpPr>
        <p:spPr>
          <a:xfrm>
            <a:off x="4267224" y="3232125"/>
            <a:ext cx="2752200" cy="5394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2500"/>
              <a:buFont typeface="Montserrat ExtraBold"/>
              <a:buNone/>
              <a:defRPr sz="2200" b="1">
                <a:latin typeface="Old Standard TT"/>
                <a:ea typeface="Old Standard TT"/>
                <a:cs typeface="Old Standard TT"/>
                <a:sym typeface="Old Standard TT"/>
              </a:defRPr>
            </a:lvl1pPr>
            <a:lvl2pPr lvl="1"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9pPr>
          </a:lstStyle>
          <a:p>
            <a:endParaRPr/>
          </a:p>
        </p:txBody>
      </p:sp>
      <p:sp>
        <p:nvSpPr>
          <p:cNvPr id="49" name="Google Shape;49;p5"/>
          <p:cNvSpPr txBox="1">
            <a:spLocks noGrp="1"/>
          </p:cNvSpPr>
          <p:nvPr>
            <p:ph type="subTitle" idx="3"/>
          </p:nvPr>
        </p:nvSpPr>
        <p:spPr>
          <a:xfrm>
            <a:off x="5103324" y="1626300"/>
            <a:ext cx="3320700" cy="9957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5"/>
          <p:cNvSpPr txBox="1">
            <a:spLocks noGrp="1"/>
          </p:cNvSpPr>
          <p:nvPr>
            <p:ph type="subTitle" idx="4"/>
          </p:nvPr>
        </p:nvSpPr>
        <p:spPr>
          <a:xfrm>
            <a:off x="719976" y="3003975"/>
            <a:ext cx="3269100" cy="9957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 name="Google Shape;51;p5"/>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6"/>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4" name="Google Shape;54;p6"/>
          <p:cNvSpPr/>
          <p:nvPr/>
        </p:nvSpPr>
        <p:spPr>
          <a:xfrm>
            <a:off x="8712900"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6"/>
          <p:cNvGrpSpPr/>
          <p:nvPr/>
        </p:nvGrpSpPr>
        <p:grpSpPr>
          <a:xfrm>
            <a:off x="-35700" y="-30000"/>
            <a:ext cx="9215400" cy="5203500"/>
            <a:chOff x="-35700" y="-30000"/>
            <a:chExt cx="9215400" cy="5203500"/>
          </a:xfrm>
        </p:grpSpPr>
        <p:cxnSp>
          <p:nvCxnSpPr>
            <p:cNvPr id="56" name="Google Shape;56;p6"/>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6"/>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cxnSp>
          <p:nvCxnSpPr>
            <p:cNvPr id="58" name="Google Shape;58;p6"/>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cxnSp>
          <p:nvCxnSpPr>
            <p:cNvPr id="59" name="Google Shape;59;p6"/>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7"/>
          <p:cNvSpPr txBox="1">
            <a:spLocks noGrp="1"/>
          </p:cNvSpPr>
          <p:nvPr>
            <p:ph type="body" idx="1"/>
          </p:nvPr>
        </p:nvSpPr>
        <p:spPr>
          <a:xfrm>
            <a:off x="707175" y="1728263"/>
            <a:ext cx="3763500" cy="2126100"/>
          </a:xfrm>
          <a:prstGeom prst="rect">
            <a:avLst/>
          </a:prstGeom>
        </p:spPr>
        <p:txBody>
          <a:bodyPr spcFirstLastPara="1" wrap="square" lIns="0"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2" name="Google Shape;62;p7"/>
          <p:cNvSpPr txBox="1">
            <a:spLocks noGrp="1"/>
          </p:cNvSpPr>
          <p:nvPr>
            <p:ph type="title"/>
          </p:nvPr>
        </p:nvSpPr>
        <p:spPr>
          <a:xfrm>
            <a:off x="720000" y="527825"/>
            <a:ext cx="7704000" cy="62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 name="Google Shape;63;p7"/>
          <p:cNvGrpSpPr/>
          <p:nvPr/>
        </p:nvGrpSpPr>
        <p:grpSpPr>
          <a:xfrm>
            <a:off x="-35700" y="-30000"/>
            <a:ext cx="9215400" cy="5203500"/>
            <a:chOff x="-35700" y="-30000"/>
            <a:chExt cx="9215400" cy="5203500"/>
          </a:xfrm>
        </p:grpSpPr>
        <p:cxnSp>
          <p:nvCxnSpPr>
            <p:cNvPr id="64" name="Google Shape;64;p7"/>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65" name="Google Shape;65;p7"/>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7"/>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67" name="Google Shape;67;p7"/>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8"/>
          <p:cNvSpPr txBox="1">
            <a:spLocks noGrp="1"/>
          </p:cNvSpPr>
          <p:nvPr>
            <p:ph type="title"/>
          </p:nvPr>
        </p:nvSpPr>
        <p:spPr>
          <a:xfrm>
            <a:off x="1546625" y="1307100"/>
            <a:ext cx="60507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0" name="Google Shape;70;p8"/>
          <p:cNvGrpSpPr/>
          <p:nvPr/>
        </p:nvGrpSpPr>
        <p:grpSpPr>
          <a:xfrm>
            <a:off x="-35700" y="-30000"/>
            <a:ext cx="9215400" cy="5203500"/>
            <a:chOff x="-35700" y="-30000"/>
            <a:chExt cx="9215400" cy="5203500"/>
          </a:xfrm>
        </p:grpSpPr>
        <p:cxnSp>
          <p:nvCxnSpPr>
            <p:cNvPr id="71" name="Google Shape;71;p8"/>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72" name="Google Shape;72;p8"/>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73" name="Google Shape;73;p8"/>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74" name="Google Shape;74;p8"/>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75" name="Google Shape;75;p8"/>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76" name="Google Shape;76;p8"/>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77" name="Google Shape;77;p8"/>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9"/>
          <p:cNvSpPr txBox="1">
            <a:spLocks noGrp="1"/>
          </p:cNvSpPr>
          <p:nvPr>
            <p:ph type="title"/>
          </p:nvPr>
        </p:nvSpPr>
        <p:spPr>
          <a:xfrm>
            <a:off x="2298750" y="1249600"/>
            <a:ext cx="4546500" cy="993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1" name="Google Shape;81;p9"/>
          <p:cNvSpPr txBox="1">
            <a:spLocks noGrp="1"/>
          </p:cNvSpPr>
          <p:nvPr>
            <p:ph type="subTitle" idx="1"/>
          </p:nvPr>
        </p:nvSpPr>
        <p:spPr>
          <a:xfrm>
            <a:off x="2298750" y="2412263"/>
            <a:ext cx="4546500" cy="13527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2" name="Google Shape;82;p9"/>
          <p:cNvGrpSpPr/>
          <p:nvPr/>
        </p:nvGrpSpPr>
        <p:grpSpPr>
          <a:xfrm>
            <a:off x="-35700" y="-30000"/>
            <a:ext cx="9215400" cy="5203500"/>
            <a:chOff x="-35700" y="-30000"/>
            <a:chExt cx="9215400" cy="5203500"/>
          </a:xfrm>
        </p:grpSpPr>
        <p:cxnSp>
          <p:nvCxnSpPr>
            <p:cNvPr id="83" name="Google Shape;83;p9"/>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84" name="Google Shape;84;p9"/>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85" name="Google Shape;85;p9"/>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86" name="Google Shape;86;p9"/>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87" name="Google Shape;87;p9"/>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88" name="Google Shape;88;p9"/>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89" name="Google Shape;89;p9"/>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0"/>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0"/>
          <p:cNvSpPr txBox="1">
            <a:spLocks noGrp="1"/>
          </p:cNvSpPr>
          <p:nvPr>
            <p:ph type="title"/>
          </p:nvPr>
        </p:nvSpPr>
        <p:spPr>
          <a:xfrm>
            <a:off x="706350" y="3703875"/>
            <a:ext cx="7731300" cy="59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95" name="Google Shape;95;p10"/>
          <p:cNvGrpSpPr/>
          <p:nvPr/>
        </p:nvGrpSpPr>
        <p:grpSpPr>
          <a:xfrm>
            <a:off x="-35700" y="-30000"/>
            <a:ext cx="9215400" cy="5203500"/>
            <a:chOff x="-35700" y="-30000"/>
            <a:chExt cx="9215400" cy="5203500"/>
          </a:xfrm>
        </p:grpSpPr>
        <p:cxnSp>
          <p:nvCxnSpPr>
            <p:cNvPr id="96" name="Google Shape;96;p10"/>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97" name="Google Shape;97;p10"/>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98" name="Google Shape;98;p10"/>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99" name="Google Shape;99;p10"/>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00" name="Google Shape;100;p10"/>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01" name="Google Shape;101;p10"/>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02" name="Google Shape;102;p10"/>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0"/>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0"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1"/>
        <p:cNvGrpSpPr/>
        <p:nvPr/>
      </p:nvGrpSpPr>
      <p:grpSpPr>
        <a:xfrm>
          <a:off x="0" y="0"/>
          <a:ext cx="0" cy="0"/>
          <a:chOff x="0" y="0"/>
          <a:chExt cx="0" cy="0"/>
        </a:xfrm>
      </p:grpSpPr>
      <p:sp>
        <p:nvSpPr>
          <p:cNvPr id="132" name="Google Shape;132;p16"/>
          <p:cNvSpPr txBox="1">
            <a:spLocks noGrp="1"/>
          </p:cNvSpPr>
          <p:nvPr>
            <p:ph type="ctrTitle"/>
          </p:nvPr>
        </p:nvSpPr>
        <p:spPr>
          <a:xfrm>
            <a:off x="947425" y="1084700"/>
            <a:ext cx="7249200" cy="243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dk1"/>
                </a:solidFill>
              </a:rPr>
              <a:t>Train</a:t>
            </a:r>
            <a:r>
              <a:rPr lang="pt-PT" dirty="0">
                <a:solidFill>
                  <a:schemeClr val="dk1"/>
                </a:solidFill>
              </a:rPr>
              <a:t> network manager</a:t>
            </a:r>
            <a:endParaRPr dirty="0">
              <a:solidFill>
                <a:schemeClr val="dk1"/>
              </a:solidFill>
            </a:endParaRPr>
          </a:p>
        </p:txBody>
      </p:sp>
      <p:sp>
        <p:nvSpPr>
          <p:cNvPr id="133" name="Google Shape;133;p16"/>
          <p:cNvSpPr txBox="1">
            <a:spLocks noGrp="1"/>
          </p:cNvSpPr>
          <p:nvPr>
            <p:ph type="subTitle" idx="1"/>
          </p:nvPr>
        </p:nvSpPr>
        <p:spPr>
          <a:xfrm>
            <a:off x="947462" y="3668225"/>
            <a:ext cx="7249200" cy="393600"/>
          </a:xfrm>
          <a:prstGeom prst="rect">
            <a:avLst/>
          </a:prstGeom>
        </p:spPr>
        <p:txBody>
          <a:bodyPr spcFirstLastPara="1" wrap="square" lIns="0" tIns="91425" rIns="91425" bIns="91425" anchor="t" anchorCtr="0">
            <a:noAutofit/>
          </a:bodyPr>
          <a:lstStyle/>
          <a:p>
            <a:pPr marL="0" lvl="0" indent="0" algn="ctr" rtl="0">
              <a:spcBef>
                <a:spcPts val="0"/>
              </a:spcBef>
              <a:spcAft>
                <a:spcPts val="0"/>
              </a:spcAft>
              <a:buNone/>
            </a:pPr>
            <a:r>
              <a:rPr lang="en" dirty="0"/>
              <a:t>Algorithms Project 22/23</a:t>
            </a:r>
            <a:endParaRPr dirty="0"/>
          </a:p>
        </p:txBody>
      </p:sp>
      <p:sp>
        <p:nvSpPr>
          <p:cNvPr id="11" name="Rectangle 10">
            <a:extLst>
              <a:ext uri="{FF2B5EF4-FFF2-40B4-BE49-F238E27FC236}">
                <a16:creationId xmlns:a16="http://schemas.microsoft.com/office/drawing/2014/main" id="{FEC03B39-8CBE-F84C-BFC3-8B40100B69ED}"/>
              </a:ext>
            </a:extLst>
          </p:cNvPr>
          <p:cNvSpPr/>
          <p:nvPr/>
        </p:nvSpPr>
        <p:spPr>
          <a:xfrm>
            <a:off x="0"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Rectangle 11">
            <a:extLst>
              <a:ext uri="{FF2B5EF4-FFF2-40B4-BE49-F238E27FC236}">
                <a16:creationId xmlns:a16="http://schemas.microsoft.com/office/drawing/2014/main" id="{FB25E5B1-47B5-FE41-E15D-7A343B155E34}"/>
              </a:ext>
            </a:extLst>
          </p:cNvPr>
          <p:cNvSpPr/>
          <p:nvPr/>
        </p:nvSpPr>
        <p:spPr>
          <a:xfrm>
            <a:off x="8526780" y="464058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37"/>
          <p:cNvSpPr txBox="1">
            <a:spLocks noGrp="1"/>
          </p:cNvSpPr>
          <p:nvPr>
            <p:ph type="title"/>
          </p:nvPr>
        </p:nvSpPr>
        <p:spPr>
          <a:xfrm>
            <a:off x="720000" y="527825"/>
            <a:ext cx="7704000" cy="6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Group Members</a:t>
            </a:r>
            <a:endParaRPr dirty="0"/>
          </a:p>
        </p:txBody>
      </p:sp>
      <p:sp>
        <p:nvSpPr>
          <p:cNvPr id="2" name="Google Shape;150;p18">
            <a:extLst>
              <a:ext uri="{FF2B5EF4-FFF2-40B4-BE49-F238E27FC236}">
                <a16:creationId xmlns:a16="http://schemas.microsoft.com/office/drawing/2014/main" id="{681D7E4B-7308-B880-D149-436605E5CC6C}"/>
              </a:ext>
            </a:extLst>
          </p:cNvPr>
          <p:cNvSpPr txBox="1"/>
          <p:nvPr/>
        </p:nvSpPr>
        <p:spPr>
          <a:xfrm>
            <a:off x="1240517" y="1962082"/>
            <a:ext cx="6662965" cy="1219335"/>
          </a:xfrm>
          <a:prstGeom prst="rect">
            <a:avLst/>
          </a:prstGeom>
          <a:noFill/>
          <a:ln>
            <a:noFill/>
          </a:ln>
        </p:spPr>
        <p:txBody>
          <a:bodyPr spcFirstLastPara="1" wrap="square" lIns="91425" tIns="91425" rIns="91425" bIns="91425" anchor="t" anchorCtr="0">
            <a:noAutofit/>
          </a:bodyPr>
          <a:lstStyle/>
          <a:p>
            <a:pPr algn="ctr" rtl="0">
              <a:spcBef>
                <a:spcPts val="0"/>
              </a:spcBef>
              <a:spcAft>
                <a:spcPts val="0"/>
              </a:spcAft>
            </a:pPr>
            <a:r>
              <a:rPr lang="en-US" sz="1800" dirty="0">
                <a:solidFill>
                  <a:schemeClr val="dk1"/>
                </a:solidFill>
                <a:latin typeface="Didact Gothic"/>
              </a:rPr>
              <a:t>Grupo </a:t>
            </a:r>
            <a:r>
              <a:rPr lang="pt-PT" sz="1800" b="0" i="0" dirty="0">
                <a:solidFill>
                  <a:srgbClr val="373A3C"/>
                </a:solidFill>
                <a:effectLst/>
                <a:latin typeface="-apple-system"/>
              </a:rPr>
              <a:t>G14_1</a:t>
            </a:r>
            <a:endParaRPr lang="en-US" sz="1800" dirty="0">
              <a:solidFill>
                <a:schemeClr val="dk1"/>
              </a:solidFill>
              <a:latin typeface="Didact Gothic"/>
            </a:endParaRPr>
          </a:p>
          <a:p>
            <a:pPr algn="ctr" rtl="0">
              <a:spcBef>
                <a:spcPts val="0"/>
              </a:spcBef>
              <a:spcAft>
                <a:spcPts val="0"/>
              </a:spcAft>
            </a:pPr>
            <a:endParaRPr lang="en-US" sz="1800" dirty="0">
              <a:solidFill>
                <a:schemeClr val="dk1"/>
              </a:solidFill>
              <a:latin typeface="Didact Gothic"/>
            </a:endParaRPr>
          </a:p>
          <a:p>
            <a:pPr algn="ctr" rtl="0">
              <a:spcBef>
                <a:spcPts val="0"/>
              </a:spcBef>
              <a:spcAft>
                <a:spcPts val="0"/>
              </a:spcAft>
            </a:pPr>
            <a:r>
              <a:rPr lang="en-US" sz="1800" dirty="0">
                <a:solidFill>
                  <a:schemeClr val="dk1"/>
                </a:solidFill>
                <a:latin typeface="Didact Gothic"/>
              </a:rPr>
              <a:t>Adriano Machado – 202105352</a:t>
            </a:r>
          </a:p>
          <a:p>
            <a:pPr algn="ctr" rtl="0">
              <a:spcBef>
                <a:spcPts val="0"/>
              </a:spcBef>
              <a:spcAft>
                <a:spcPts val="0"/>
              </a:spcAft>
            </a:pPr>
            <a:r>
              <a:rPr lang="en-US" sz="1800" dirty="0">
                <a:solidFill>
                  <a:schemeClr val="dk1"/>
                </a:solidFill>
                <a:latin typeface="Didact Gothic"/>
              </a:rPr>
              <a:t>José Pedro Evans – 202108818</a:t>
            </a:r>
          </a:p>
          <a:p>
            <a:pPr algn="ctr" rtl="0">
              <a:spcBef>
                <a:spcPts val="0"/>
              </a:spcBef>
              <a:spcAft>
                <a:spcPts val="0"/>
              </a:spcAft>
            </a:pPr>
            <a:r>
              <a:rPr lang="en-US" sz="1800" dirty="0">
                <a:solidFill>
                  <a:schemeClr val="dk1"/>
                </a:solidFill>
                <a:latin typeface="Didact Gothic"/>
              </a:rPr>
              <a:t>Rodrigo </a:t>
            </a:r>
            <a:r>
              <a:rPr lang="en-US" sz="1800" dirty="0" err="1">
                <a:solidFill>
                  <a:schemeClr val="dk1"/>
                </a:solidFill>
                <a:latin typeface="Didact Gothic"/>
              </a:rPr>
              <a:t>Moisés</a:t>
            </a:r>
            <a:r>
              <a:rPr lang="en-US" sz="1800" dirty="0">
                <a:solidFill>
                  <a:schemeClr val="dk1"/>
                </a:solidFill>
                <a:latin typeface="Didact Gothic"/>
              </a:rPr>
              <a:t> Ribeiro – 202108679</a:t>
            </a:r>
          </a:p>
          <a:p>
            <a:br>
              <a:rPr lang="pt-PT" dirty="0">
                <a:solidFill>
                  <a:schemeClr val="dk1"/>
                </a:solidFill>
                <a:latin typeface="Didact Gothic"/>
              </a:rPr>
            </a:br>
            <a:endParaRPr lang="en-US" dirty="0">
              <a:solidFill>
                <a:schemeClr val="dk1"/>
              </a:solidFill>
              <a:latin typeface="Didact Gothic"/>
              <a:sym typeface="Didact Gothic"/>
            </a:endParaRPr>
          </a:p>
        </p:txBody>
      </p:sp>
      <p:sp>
        <p:nvSpPr>
          <p:cNvPr id="3" name="Rectangle 2">
            <a:extLst>
              <a:ext uri="{FF2B5EF4-FFF2-40B4-BE49-F238E27FC236}">
                <a16:creationId xmlns:a16="http://schemas.microsoft.com/office/drawing/2014/main" id="{10A22BF2-5E81-3DF4-9E4E-7C41FA8F6F2F}"/>
              </a:ext>
            </a:extLst>
          </p:cNvPr>
          <p:cNvSpPr/>
          <p:nvPr/>
        </p:nvSpPr>
        <p:spPr>
          <a:xfrm>
            <a:off x="0"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2412405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720000" y="527825"/>
            <a:ext cx="7704000" cy="6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Problem Description</a:t>
            </a:r>
            <a:endParaRPr dirty="0"/>
          </a:p>
        </p:txBody>
      </p:sp>
      <p:sp>
        <p:nvSpPr>
          <p:cNvPr id="8" name="Google Shape;150;p18">
            <a:extLst>
              <a:ext uri="{FF2B5EF4-FFF2-40B4-BE49-F238E27FC236}">
                <a16:creationId xmlns:a16="http://schemas.microsoft.com/office/drawing/2014/main" id="{F641F5D9-B00E-7CBE-9329-4C73913719E9}"/>
              </a:ext>
            </a:extLst>
          </p:cNvPr>
          <p:cNvSpPr txBox="1"/>
          <p:nvPr/>
        </p:nvSpPr>
        <p:spPr>
          <a:xfrm>
            <a:off x="1240517" y="1962082"/>
            <a:ext cx="6662965" cy="1219335"/>
          </a:xfrm>
          <a:prstGeom prst="rect">
            <a:avLst/>
          </a:prstGeom>
          <a:noFill/>
          <a:ln>
            <a:noFill/>
          </a:ln>
        </p:spPr>
        <p:txBody>
          <a:bodyPr spcFirstLastPara="1" wrap="square" lIns="91425" tIns="91425" rIns="91425" bIns="91425" anchor="t" anchorCtr="0">
            <a:noAutofit/>
          </a:bodyPr>
          <a:lstStyle/>
          <a:p>
            <a:pPr rtl="0">
              <a:spcBef>
                <a:spcPts val="0"/>
              </a:spcBef>
              <a:spcAft>
                <a:spcPts val="0"/>
              </a:spcAft>
            </a:pPr>
            <a:r>
              <a:rPr lang="en-US" dirty="0">
                <a:solidFill>
                  <a:schemeClr val="dk1"/>
                </a:solidFill>
                <a:latin typeface="Didact Gothic"/>
              </a:rPr>
              <a:t>This project aims to develop a program that can analyze data related to the national train network. The program will be able to identify various parameters such as the maximum number of trains that can reach a station, the maximum number of trains that can travel between two stations, and the maximization of revenue, to name a few</a:t>
            </a:r>
          </a:p>
          <a:p>
            <a:br>
              <a:rPr lang="pt-PT" dirty="0">
                <a:solidFill>
                  <a:schemeClr val="dk1"/>
                </a:solidFill>
                <a:latin typeface="Didact Gothic"/>
              </a:rPr>
            </a:br>
            <a:endParaRPr lang="en-US" dirty="0">
              <a:solidFill>
                <a:schemeClr val="dk1"/>
              </a:solidFill>
              <a:latin typeface="Didact Gothic"/>
              <a:sym typeface="Didact Gothic"/>
            </a:endParaRPr>
          </a:p>
        </p:txBody>
      </p:sp>
      <p:sp>
        <p:nvSpPr>
          <p:cNvPr id="2" name="Rectangle 1">
            <a:extLst>
              <a:ext uri="{FF2B5EF4-FFF2-40B4-BE49-F238E27FC236}">
                <a16:creationId xmlns:a16="http://schemas.microsoft.com/office/drawing/2014/main" id="{5F0CC14C-5B48-53EF-69DA-C8856121BB45}"/>
              </a:ext>
            </a:extLst>
          </p:cNvPr>
          <p:cNvSpPr/>
          <p:nvPr/>
        </p:nvSpPr>
        <p:spPr>
          <a:xfrm>
            <a:off x="8526222"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35"/>
          <p:cNvSpPr txBox="1">
            <a:spLocks noGrp="1"/>
          </p:cNvSpPr>
          <p:nvPr>
            <p:ph type="title"/>
          </p:nvPr>
        </p:nvSpPr>
        <p:spPr>
          <a:xfrm>
            <a:off x="720000" y="527825"/>
            <a:ext cx="7704000" cy="6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Implemented features</a:t>
            </a:r>
            <a:endParaRPr dirty="0"/>
          </a:p>
        </p:txBody>
      </p:sp>
      <p:sp>
        <p:nvSpPr>
          <p:cNvPr id="771" name="Google Shape;771;p35"/>
          <p:cNvSpPr txBox="1"/>
          <p:nvPr/>
        </p:nvSpPr>
        <p:spPr>
          <a:xfrm>
            <a:off x="1199675" y="1265497"/>
            <a:ext cx="2707500" cy="4719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200" b="1" dirty="0">
                <a:solidFill>
                  <a:srgbClr val="191919"/>
                </a:solidFill>
                <a:latin typeface="Old Standard TT"/>
                <a:ea typeface="Old Standard TT"/>
                <a:cs typeface="Old Standard TT"/>
                <a:sym typeface="Old Standard TT"/>
              </a:rPr>
              <a:t>Reading the data</a:t>
            </a:r>
            <a:endParaRPr sz="2200" b="1" dirty="0">
              <a:solidFill>
                <a:srgbClr val="191919"/>
              </a:solidFill>
              <a:latin typeface="Old Standard TT"/>
              <a:ea typeface="Old Standard TT"/>
              <a:cs typeface="Old Standard TT"/>
              <a:sym typeface="Old Standard TT"/>
            </a:endParaRPr>
          </a:p>
        </p:txBody>
      </p:sp>
      <p:sp>
        <p:nvSpPr>
          <p:cNvPr id="786" name="Google Shape;786;p35"/>
          <p:cNvSpPr txBox="1"/>
          <p:nvPr/>
        </p:nvSpPr>
        <p:spPr>
          <a:xfrm>
            <a:off x="1199675" y="1665737"/>
            <a:ext cx="7541365" cy="213453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dk1"/>
                </a:solidFill>
                <a:latin typeface="Didact Gothic"/>
                <a:ea typeface="Didact Gothic"/>
                <a:cs typeface="Didact Gothic"/>
                <a:sym typeface="Didact Gothic"/>
              </a:rPr>
              <a:t>The methods </a:t>
            </a:r>
            <a:r>
              <a:rPr lang="en-US" sz="1200" dirty="0" err="1">
                <a:solidFill>
                  <a:schemeClr val="dk1"/>
                </a:solidFill>
                <a:latin typeface="Didact Gothic"/>
                <a:ea typeface="Didact Gothic"/>
                <a:cs typeface="Didact Gothic"/>
                <a:sym typeface="Didact Gothic"/>
              </a:rPr>
              <a:t>loadWithoutFilters</a:t>
            </a:r>
            <a:r>
              <a:rPr lang="en-US" sz="1200" dirty="0">
                <a:solidFill>
                  <a:schemeClr val="dk1"/>
                </a:solidFill>
                <a:latin typeface="Didact Gothic"/>
                <a:ea typeface="Didact Gothic"/>
                <a:cs typeface="Didact Gothic"/>
                <a:sym typeface="Didact Gothic"/>
              </a:rPr>
              <a:t> and </a:t>
            </a:r>
            <a:r>
              <a:rPr lang="en-US" sz="1200" dirty="0" err="1">
                <a:solidFill>
                  <a:schemeClr val="dk1"/>
                </a:solidFill>
                <a:latin typeface="Didact Gothic"/>
                <a:ea typeface="Didact Gothic"/>
                <a:cs typeface="Didact Gothic"/>
                <a:sym typeface="Didact Gothic"/>
              </a:rPr>
              <a:t>loadWithFilters</a:t>
            </a:r>
            <a:r>
              <a:rPr lang="en-US" sz="1200" dirty="0">
                <a:solidFill>
                  <a:schemeClr val="dk1"/>
                </a:solidFill>
                <a:latin typeface="Didact Gothic"/>
                <a:ea typeface="Didact Gothic"/>
                <a:cs typeface="Didact Gothic"/>
                <a:sym typeface="Didact Gothic"/>
              </a:rPr>
              <a:t> are used to read the provided data using two functions:</a:t>
            </a:r>
          </a:p>
          <a:p>
            <a:pPr marL="0" lvl="0" indent="0" algn="l" rtl="0">
              <a:spcBef>
                <a:spcPts val="0"/>
              </a:spcBef>
              <a:spcAft>
                <a:spcPts val="0"/>
              </a:spcAft>
              <a:buNone/>
            </a:pPr>
            <a:r>
              <a:rPr lang="en-US" sz="1200" dirty="0">
                <a:solidFill>
                  <a:schemeClr val="dk1"/>
                </a:solidFill>
                <a:latin typeface="Didact Gothic"/>
                <a:ea typeface="Didact Gothic"/>
                <a:cs typeface="Didact Gothic"/>
                <a:sym typeface="Didact Gothic"/>
              </a:rPr>
              <a:t>	</a:t>
            </a:r>
            <a:r>
              <a:rPr lang="en-US" sz="1200" b="1" dirty="0" err="1">
                <a:solidFill>
                  <a:schemeClr val="dk1"/>
                </a:solidFill>
                <a:latin typeface="Didact Gothic"/>
                <a:ea typeface="Didact Gothic"/>
                <a:cs typeface="Didact Gothic"/>
                <a:sym typeface="Didact Gothic"/>
              </a:rPr>
              <a:t>readStations</a:t>
            </a:r>
            <a:r>
              <a:rPr lang="en-US" sz="1200" b="1" dirty="0">
                <a:solidFill>
                  <a:schemeClr val="dk1"/>
                </a:solidFill>
                <a:latin typeface="Didact Gothic"/>
                <a:ea typeface="Didact Gothic"/>
                <a:cs typeface="Didact Gothic"/>
                <a:sym typeface="Didact Gothic"/>
              </a:rPr>
              <a:t>()</a:t>
            </a:r>
            <a:r>
              <a:rPr lang="en-US" sz="1200" dirty="0">
                <a:solidFill>
                  <a:schemeClr val="dk1"/>
                </a:solidFill>
                <a:latin typeface="Didact Gothic"/>
                <a:ea typeface="Didact Gothic"/>
                <a:cs typeface="Didact Gothic"/>
                <a:sym typeface="Didact Gothic"/>
              </a:rPr>
              <a:t> - reads the stations.csv file, creates objects of the Station class from the data, and adds a new node to the graph for each station. Auxiliary maps are also created.	</a:t>
            </a:r>
          </a:p>
          <a:p>
            <a:pPr marL="0" lvl="0" indent="0" algn="l" rtl="0">
              <a:spcBef>
                <a:spcPts val="0"/>
              </a:spcBef>
              <a:spcAft>
                <a:spcPts val="0"/>
              </a:spcAft>
              <a:buNone/>
            </a:pPr>
            <a:r>
              <a:rPr lang="en-US" sz="1200" dirty="0">
                <a:solidFill>
                  <a:schemeClr val="dk1"/>
                </a:solidFill>
                <a:latin typeface="Didact Gothic"/>
                <a:ea typeface="Didact Gothic"/>
                <a:cs typeface="Didact Gothic"/>
                <a:sym typeface="Didact Gothic"/>
              </a:rPr>
              <a:t>	</a:t>
            </a:r>
            <a:r>
              <a:rPr lang="en-US" sz="1200" b="1" dirty="0" err="1">
                <a:solidFill>
                  <a:schemeClr val="dk1"/>
                </a:solidFill>
                <a:latin typeface="Didact Gothic"/>
                <a:ea typeface="Didact Gothic"/>
                <a:cs typeface="Didact Gothic"/>
                <a:sym typeface="Didact Gothic"/>
              </a:rPr>
              <a:t>readNetwork</a:t>
            </a:r>
            <a:r>
              <a:rPr lang="en-US" sz="1200" b="1" dirty="0">
                <a:solidFill>
                  <a:schemeClr val="dk1"/>
                </a:solidFill>
                <a:latin typeface="Didact Gothic"/>
                <a:ea typeface="Didact Gothic"/>
                <a:cs typeface="Didact Gothic"/>
                <a:sym typeface="Didact Gothic"/>
              </a:rPr>
              <a:t>()</a:t>
            </a:r>
            <a:r>
              <a:rPr lang="en-US" sz="1200" dirty="0">
                <a:solidFill>
                  <a:schemeClr val="dk1"/>
                </a:solidFill>
                <a:latin typeface="Didact Gothic"/>
                <a:ea typeface="Didact Gothic"/>
                <a:cs typeface="Didact Gothic"/>
                <a:sym typeface="Didact Gothic"/>
              </a:rPr>
              <a:t> - reads the network.csv file and adds to the graph the edges that represent connections between two stations. For each connection, an edge is added in each direction, with the capacity specified in the file.</a:t>
            </a:r>
          </a:p>
          <a:p>
            <a:pPr marL="0" lvl="0" indent="0" algn="l" rtl="0">
              <a:spcBef>
                <a:spcPts val="0"/>
              </a:spcBef>
              <a:spcAft>
                <a:spcPts val="0"/>
              </a:spcAft>
              <a:buNone/>
            </a:pPr>
            <a:endParaRPr lang="en-US" sz="1200" dirty="0">
              <a:solidFill>
                <a:schemeClr val="dk1"/>
              </a:solidFill>
              <a:latin typeface="Didact Gothic"/>
              <a:ea typeface="Didact Gothic"/>
              <a:cs typeface="Didact Gothic"/>
              <a:sym typeface="Didact Gothic"/>
            </a:endParaRPr>
          </a:p>
          <a:p>
            <a:pPr marL="0" lvl="0" indent="0" algn="l" rtl="0">
              <a:spcBef>
                <a:spcPts val="0"/>
              </a:spcBef>
              <a:spcAft>
                <a:spcPts val="0"/>
              </a:spcAft>
              <a:buNone/>
            </a:pPr>
            <a:r>
              <a:rPr lang="en-US" sz="1200" dirty="0">
                <a:solidFill>
                  <a:schemeClr val="dk1"/>
                </a:solidFill>
                <a:latin typeface="Didact Gothic"/>
                <a:ea typeface="Didact Gothic"/>
                <a:cs typeface="Didact Gothic"/>
                <a:sym typeface="Didact Gothic"/>
              </a:rPr>
              <a:t>Using the </a:t>
            </a:r>
            <a:r>
              <a:rPr lang="en-US" sz="1200" dirty="0" err="1">
                <a:solidFill>
                  <a:schemeClr val="dk1"/>
                </a:solidFill>
                <a:latin typeface="Didact Gothic"/>
                <a:ea typeface="Didact Gothic"/>
                <a:cs typeface="Didact Gothic"/>
                <a:sym typeface="Didact Gothic"/>
              </a:rPr>
              <a:t>loadWithFilters</a:t>
            </a:r>
            <a:r>
              <a:rPr lang="en-US" sz="1200" dirty="0">
                <a:solidFill>
                  <a:schemeClr val="dk1"/>
                </a:solidFill>
                <a:latin typeface="Didact Gothic"/>
                <a:ea typeface="Didact Gothic"/>
                <a:cs typeface="Didact Gothic"/>
                <a:sym typeface="Didact Gothic"/>
              </a:rPr>
              <a:t> method, it is possible to load only a portion of the network by specifying which lines or stations are desired.</a:t>
            </a:r>
          </a:p>
        </p:txBody>
      </p:sp>
      <p:grpSp>
        <p:nvGrpSpPr>
          <p:cNvPr id="8" name="Group 7">
            <a:extLst>
              <a:ext uri="{FF2B5EF4-FFF2-40B4-BE49-F238E27FC236}">
                <a16:creationId xmlns:a16="http://schemas.microsoft.com/office/drawing/2014/main" id="{CBE9BD75-013C-3912-5217-6A640BD9C5D2}"/>
              </a:ext>
            </a:extLst>
          </p:cNvPr>
          <p:cNvGrpSpPr/>
          <p:nvPr/>
        </p:nvGrpSpPr>
        <p:grpSpPr>
          <a:xfrm>
            <a:off x="5105445" y="3687133"/>
            <a:ext cx="3635595" cy="1319704"/>
            <a:chOff x="4860705" y="2324168"/>
            <a:chExt cx="3330795" cy="1084651"/>
          </a:xfrm>
        </p:grpSpPr>
        <p:pic>
          <p:nvPicPr>
            <p:cNvPr id="9" name="Picture 8" descr="Text&#10;&#10;Description automatically generated">
              <a:extLst>
                <a:ext uri="{FF2B5EF4-FFF2-40B4-BE49-F238E27FC236}">
                  <a16:creationId xmlns:a16="http://schemas.microsoft.com/office/drawing/2014/main" id="{70EA12C9-45E0-6189-6CD9-04D523B6AE10}"/>
                </a:ext>
              </a:extLst>
            </p:cNvPr>
            <p:cNvPicPr>
              <a:picLocks noChangeAspect="1"/>
            </p:cNvPicPr>
            <p:nvPr/>
          </p:nvPicPr>
          <p:blipFill rotWithShape="1">
            <a:blip r:embed="rId3"/>
            <a:srcRect b="51325"/>
            <a:stretch/>
          </p:blipFill>
          <p:spPr>
            <a:xfrm>
              <a:off x="4860705" y="2324168"/>
              <a:ext cx="3330795" cy="1073596"/>
            </a:xfrm>
            <a:prstGeom prst="rect">
              <a:avLst/>
            </a:prstGeom>
          </p:spPr>
        </p:pic>
        <p:pic>
          <p:nvPicPr>
            <p:cNvPr id="10" name="Picture 9">
              <a:extLst>
                <a:ext uri="{FF2B5EF4-FFF2-40B4-BE49-F238E27FC236}">
                  <a16:creationId xmlns:a16="http://schemas.microsoft.com/office/drawing/2014/main" id="{1CD95DDF-C7B8-88A2-5945-EA88C1D4E0FC}"/>
                </a:ext>
              </a:extLst>
            </p:cNvPr>
            <p:cNvPicPr>
              <a:picLocks noChangeAspect="1"/>
            </p:cNvPicPr>
            <p:nvPr/>
          </p:nvPicPr>
          <p:blipFill>
            <a:blip r:embed="rId4"/>
            <a:srcRect/>
            <a:stretch/>
          </p:blipFill>
          <p:spPr>
            <a:xfrm>
              <a:off x="5021039" y="2737718"/>
              <a:ext cx="3010125" cy="671101"/>
            </a:xfrm>
            <a:prstGeom prst="rect">
              <a:avLst/>
            </a:prstGeom>
          </p:spPr>
        </p:pic>
      </p:grpSp>
      <p:sp>
        <p:nvSpPr>
          <p:cNvPr id="11" name="Google Shape;786;p35">
            <a:extLst>
              <a:ext uri="{FF2B5EF4-FFF2-40B4-BE49-F238E27FC236}">
                <a16:creationId xmlns:a16="http://schemas.microsoft.com/office/drawing/2014/main" id="{DCE502FF-EBBA-C99D-52A4-9B81EA35037A}"/>
              </a:ext>
            </a:extLst>
          </p:cNvPr>
          <p:cNvSpPr txBox="1"/>
          <p:nvPr/>
        </p:nvSpPr>
        <p:spPr>
          <a:xfrm>
            <a:off x="2796584" y="4119380"/>
            <a:ext cx="2308859" cy="74142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dk1"/>
                </a:solidFill>
                <a:latin typeface="Didact Gothic"/>
                <a:ea typeface="Didact Gothic"/>
                <a:cs typeface="Didact Gothic"/>
                <a:sym typeface="Didact Gothic"/>
              </a:rPr>
              <a:t>As you can see on the right, we can load a subset of the network.</a:t>
            </a:r>
          </a:p>
        </p:txBody>
      </p:sp>
      <p:sp>
        <p:nvSpPr>
          <p:cNvPr id="2" name="Rectangle 1">
            <a:extLst>
              <a:ext uri="{FF2B5EF4-FFF2-40B4-BE49-F238E27FC236}">
                <a16:creationId xmlns:a16="http://schemas.microsoft.com/office/drawing/2014/main" id="{A2D79C56-633F-F40F-3FE3-9AF5F43C3D10}"/>
              </a:ext>
            </a:extLst>
          </p:cNvPr>
          <p:cNvSpPr/>
          <p:nvPr/>
        </p:nvSpPr>
        <p:spPr>
          <a:xfrm>
            <a:off x="0"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4" name="Google Shape;770;p35">
            <a:extLst>
              <a:ext uri="{FF2B5EF4-FFF2-40B4-BE49-F238E27FC236}">
                <a16:creationId xmlns:a16="http://schemas.microsoft.com/office/drawing/2014/main" id="{1BA36D12-B17A-FE3D-20A9-5D730BC71E54}"/>
              </a:ext>
            </a:extLst>
          </p:cNvPr>
          <p:cNvSpPr txBox="1">
            <a:spLocks noGrp="1"/>
          </p:cNvSpPr>
          <p:nvPr>
            <p:ph type="title"/>
          </p:nvPr>
        </p:nvSpPr>
        <p:spPr>
          <a:xfrm>
            <a:off x="720000" y="527825"/>
            <a:ext cx="7704000" cy="6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Implemented features</a:t>
            </a:r>
            <a:endParaRPr dirty="0"/>
          </a:p>
        </p:txBody>
      </p:sp>
      <p:sp>
        <p:nvSpPr>
          <p:cNvPr id="5" name="Google Shape;771;p35">
            <a:extLst>
              <a:ext uri="{FF2B5EF4-FFF2-40B4-BE49-F238E27FC236}">
                <a16:creationId xmlns:a16="http://schemas.microsoft.com/office/drawing/2014/main" id="{FB31CB6E-2827-A547-FA43-6202F2B97037}"/>
              </a:ext>
            </a:extLst>
          </p:cNvPr>
          <p:cNvSpPr txBox="1"/>
          <p:nvPr/>
        </p:nvSpPr>
        <p:spPr>
          <a:xfrm>
            <a:off x="831887" y="1299655"/>
            <a:ext cx="5732463" cy="453015"/>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200" b="1" dirty="0">
                <a:solidFill>
                  <a:srgbClr val="191919"/>
                </a:solidFill>
                <a:latin typeface="Old Standard TT"/>
                <a:ea typeface="Old Standard TT"/>
                <a:cs typeface="Old Standard TT"/>
                <a:sym typeface="Old Standard TT"/>
              </a:rPr>
              <a:t>Max number of trains between two stations</a:t>
            </a:r>
            <a:endParaRPr sz="2200" b="1" dirty="0">
              <a:solidFill>
                <a:srgbClr val="191919"/>
              </a:solidFill>
              <a:latin typeface="Old Standard TT"/>
              <a:ea typeface="Old Standard TT"/>
              <a:cs typeface="Old Standard TT"/>
              <a:sym typeface="Old Standard TT"/>
            </a:endParaRPr>
          </a:p>
        </p:txBody>
      </p:sp>
      <p:sp>
        <p:nvSpPr>
          <p:cNvPr id="6" name="Google Shape;786;p35">
            <a:extLst>
              <a:ext uri="{FF2B5EF4-FFF2-40B4-BE49-F238E27FC236}">
                <a16:creationId xmlns:a16="http://schemas.microsoft.com/office/drawing/2014/main" id="{93EDDF85-BAF1-C03C-5D0F-390EBFC6F009}"/>
              </a:ext>
            </a:extLst>
          </p:cNvPr>
          <p:cNvSpPr txBox="1"/>
          <p:nvPr/>
        </p:nvSpPr>
        <p:spPr>
          <a:xfrm>
            <a:off x="831888" y="1658913"/>
            <a:ext cx="7541365" cy="84521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Didact Gothic"/>
                <a:ea typeface="Didact Gothic"/>
                <a:cs typeface="Didact Gothic"/>
                <a:sym typeface="Didact Gothic"/>
              </a:rPr>
              <a:t>For this feature, we use the Edmonds-Karp algorithm to calculate the  maximum flux between the two.</a:t>
            </a:r>
          </a:p>
        </p:txBody>
      </p:sp>
      <p:grpSp>
        <p:nvGrpSpPr>
          <p:cNvPr id="14" name="Group 13">
            <a:extLst>
              <a:ext uri="{FF2B5EF4-FFF2-40B4-BE49-F238E27FC236}">
                <a16:creationId xmlns:a16="http://schemas.microsoft.com/office/drawing/2014/main" id="{03FE6C95-8F48-AD24-EE29-62F705163F35}"/>
              </a:ext>
            </a:extLst>
          </p:cNvPr>
          <p:cNvGrpSpPr/>
          <p:nvPr/>
        </p:nvGrpSpPr>
        <p:grpSpPr>
          <a:xfrm>
            <a:off x="2306824" y="2260958"/>
            <a:ext cx="3955430" cy="2519065"/>
            <a:chOff x="5011946" y="2324168"/>
            <a:chExt cx="3038033" cy="1758988"/>
          </a:xfrm>
        </p:grpSpPr>
        <p:pic>
          <p:nvPicPr>
            <p:cNvPr id="13" name="Picture 12" descr="Text&#10;&#10;Description automatically generated">
              <a:extLst>
                <a:ext uri="{FF2B5EF4-FFF2-40B4-BE49-F238E27FC236}">
                  <a16:creationId xmlns:a16="http://schemas.microsoft.com/office/drawing/2014/main" id="{EA4B6DC5-8A46-86D8-CE36-793C2E24FB23}"/>
                </a:ext>
              </a:extLst>
            </p:cNvPr>
            <p:cNvPicPr>
              <a:picLocks noChangeAspect="1"/>
            </p:cNvPicPr>
            <p:nvPr/>
          </p:nvPicPr>
          <p:blipFill rotWithShape="1">
            <a:blip r:embed="rId3"/>
            <a:srcRect l="4541" r="4249" b="38103"/>
            <a:stretch/>
          </p:blipFill>
          <p:spPr>
            <a:xfrm>
              <a:off x="5011946" y="2324168"/>
              <a:ext cx="3038033" cy="1365234"/>
            </a:xfrm>
            <a:prstGeom prst="rect">
              <a:avLst/>
            </a:prstGeom>
          </p:spPr>
        </p:pic>
        <p:pic>
          <p:nvPicPr>
            <p:cNvPr id="12" name="Picture 11">
              <a:extLst>
                <a:ext uri="{FF2B5EF4-FFF2-40B4-BE49-F238E27FC236}">
                  <a16:creationId xmlns:a16="http://schemas.microsoft.com/office/drawing/2014/main" id="{8A2C4049-9523-AB9B-DA98-3F096A7D76BD}"/>
                </a:ext>
              </a:extLst>
            </p:cNvPr>
            <p:cNvPicPr>
              <a:picLocks noChangeAspect="1"/>
            </p:cNvPicPr>
            <p:nvPr/>
          </p:nvPicPr>
          <p:blipFill rotWithShape="1">
            <a:blip r:embed="rId4"/>
            <a:srcRect l="-1" r="1251"/>
            <a:stretch/>
          </p:blipFill>
          <p:spPr>
            <a:xfrm>
              <a:off x="5011946" y="2740557"/>
              <a:ext cx="3038033" cy="1342599"/>
            </a:xfrm>
            <a:prstGeom prst="rect">
              <a:avLst/>
            </a:prstGeom>
          </p:spPr>
        </p:pic>
      </p:grpSp>
      <p:sp>
        <p:nvSpPr>
          <p:cNvPr id="2" name="Rectangle 1">
            <a:extLst>
              <a:ext uri="{FF2B5EF4-FFF2-40B4-BE49-F238E27FC236}">
                <a16:creationId xmlns:a16="http://schemas.microsoft.com/office/drawing/2014/main" id="{65E9FBF3-ABA5-5227-2A89-8F1DEC19977B}"/>
              </a:ext>
            </a:extLst>
          </p:cNvPr>
          <p:cNvSpPr/>
          <p:nvPr/>
        </p:nvSpPr>
        <p:spPr>
          <a:xfrm>
            <a:off x="8526967"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39428293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4" name="Google Shape;770;p35">
            <a:extLst>
              <a:ext uri="{FF2B5EF4-FFF2-40B4-BE49-F238E27FC236}">
                <a16:creationId xmlns:a16="http://schemas.microsoft.com/office/drawing/2014/main" id="{1BA36D12-B17A-FE3D-20A9-5D730BC71E54}"/>
              </a:ext>
            </a:extLst>
          </p:cNvPr>
          <p:cNvSpPr txBox="1">
            <a:spLocks noGrp="1"/>
          </p:cNvSpPr>
          <p:nvPr>
            <p:ph type="title"/>
          </p:nvPr>
        </p:nvSpPr>
        <p:spPr>
          <a:xfrm>
            <a:off x="720000" y="527825"/>
            <a:ext cx="7704000" cy="6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Implemented features</a:t>
            </a:r>
            <a:endParaRPr dirty="0"/>
          </a:p>
        </p:txBody>
      </p:sp>
      <p:sp>
        <p:nvSpPr>
          <p:cNvPr id="5" name="Google Shape;771;p35">
            <a:extLst>
              <a:ext uri="{FF2B5EF4-FFF2-40B4-BE49-F238E27FC236}">
                <a16:creationId xmlns:a16="http://schemas.microsoft.com/office/drawing/2014/main" id="{FB31CB6E-2827-A547-FA43-6202F2B97037}"/>
              </a:ext>
            </a:extLst>
          </p:cNvPr>
          <p:cNvSpPr txBox="1"/>
          <p:nvPr/>
        </p:nvSpPr>
        <p:spPr>
          <a:xfrm>
            <a:off x="831887" y="1559850"/>
            <a:ext cx="5732463" cy="453015"/>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200" b="1" dirty="0">
                <a:solidFill>
                  <a:srgbClr val="191919"/>
                </a:solidFill>
                <a:latin typeface="Old Standard TT"/>
                <a:ea typeface="Old Standard TT"/>
                <a:cs typeface="Old Standard TT"/>
                <a:sym typeface="Old Standard TT"/>
              </a:rPr>
              <a:t>Max number of trains between two stations taking cost into account</a:t>
            </a:r>
            <a:endParaRPr sz="2200" b="1" dirty="0">
              <a:solidFill>
                <a:srgbClr val="191919"/>
              </a:solidFill>
              <a:latin typeface="Old Standard TT"/>
              <a:ea typeface="Old Standard TT"/>
              <a:cs typeface="Old Standard TT"/>
              <a:sym typeface="Old Standard TT"/>
            </a:endParaRPr>
          </a:p>
        </p:txBody>
      </p:sp>
      <p:sp>
        <p:nvSpPr>
          <p:cNvPr id="6" name="Google Shape;786;p35">
            <a:extLst>
              <a:ext uri="{FF2B5EF4-FFF2-40B4-BE49-F238E27FC236}">
                <a16:creationId xmlns:a16="http://schemas.microsoft.com/office/drawing/2014/main" id="{93EDDF85-BAF1-C03C-5D0F-390EBFC6F009}"/>
              </a:ext>
            </a:extLst>
          </p:cNvPr>
          <p:cNvSpPr txBox="1"/>
          <p:nvPr/>
        </p:nvSpPr>
        <p:spPr>
          <a:xfrm>
            <a:off x="831887" y="1919108"/>
            <a:ext cx="7541365" cy="84521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Didact Gothic"/>
                <a:ea typeface="Didact Gothic"/>
                <a:cs typeface="Didact Gothic"/>
                <a:sym typeface="Didact Gothic"/>
              </a:rPr>
              <a:t>For this feature, we first calculate the min-cost path using Dijkstra(this takes into account the cost of service and the number of trains). Then, we calculate the bottleneck capacity.</a:t>
            </a:r>
          </a:p>
        </p:txBody>
      </p:sp>
      <p:grpSp>
        <p:nvGrpSpPr>
          <p:cNvPr id="14" name="Group 13">
            <a:extLst>
              <a:ext uri="{FF2B5EF4-FFF2-40B4-BE49-F238E27FC236}">
                <a16:creationId xmlns:a16="http://schemas.microsoft.com/office/drawing/2014/main" id="{03FE6C95-8F48-AD24-EE29-62F705163F35}"/>
              </a:ext>
            </a:extLst>
          </p:cNvPr>
          <p:cNvGrpSpPr/>
          <p:nvPr/>
        </p:nvGrpSpPr>
        <p:grpSpPr>
          <a:xfrm>
            <a:off x="2306824" y="2521153"/>
            <a:ext cx="3955430" cy="2519065"/>
            <a:chOff x="5011946" y="2324168"/>
            <a:chExt cx="3038033" cy="1758988"/>
          </a:xfrm>
        </p:grpSpPr>
        <p:pic>
          <p:nvPicPr>
            <p:cNvPr id="13" name="Picture 12" descr="Text&#10;&#10;Description automatically generated">
              <a:extLst>
                <a:ext uri="{FF2B5EF4-FFF2-40B4-BE49-F238E27FC236}">
                  <a16:creationId xmlns:a16="http://schemas.microsoft.com/office/drawing/2014/main" id="{EA4B6DC5-8A46-86D8-CE36-793C2E24FB23}"/>
                </a:ext>
              </a:extLst>
            </p:cNvPr>
            <p:cNvPicPr>
              <a:picLocks noChangeAspect="1"/>
            </p:cNvPicPr>
            <p:nvPr/>
          </p:nvPicPr>
          <p:blipFill rotWithShape="1">
            <a:blip r:embed="rId3"/>
            <a:srcRect l="4541" r="4249" b="38103"/>
            <a:stretch/>
          </p:blipFill>
          <p:spPr>
            <a:xfrm>
              <a:off x="5011946" y="2324168"/>
              <a:ext cx="3038033" cy="1365234"/>
            </a:xfrm>
            <a:prstGeom prst="rect">
              <a:avLst/>
            </a:prstGeom>
          </p:spPr>
        </p:pic>
        <p:pic>
          <p:nvPicPr>
            <p:cNvPr id="12" name="Picture 11">
              <a:extLst>
                <a:ext uri="{FF2B5EF4-FFF2-40B4-BE49-F238E27FC236}">
                  <a16:creationId xmlns:a16="http://schemas.microsoft.com/office/drawing/2014/main" id="{8A2C4049-9523-AB9B-DA98-3F096A7D76BD}"/>
                </a:ext>
              </a:extLst>
            </p:cNvPr>
            <p:cNvPicPr>
              <a:picLocks noChangeAspect="1"/>
            </p:cNvPicPr>
            <p:nvPr/>
          </p:nvPicPr>
          <p:blipFill>
            <a:blip r:embed="rId4"/>
            <a:srcRect t="9736" b="9736"/>
            <a:stretch/>
          </p:blipFill>
          <p:spPr>
            <a:xfrm>
              <a:off x="5011946" y="2740557"/>
              <a:ext cx="3038033" cy="1342599"/>
            </a:xfrm>
            <a:prstGeom prst="rect">
              <a:avLst/>
            </a:prstGeom>
          </p:spPr>
        </p:pic>
      </p:grpSp>
      <p:pic>
        <p:nvPicPr>
          <p:cNvPr id="3" name="Picture 2" descr="Text&#10;&#10;Description automatically generated">
            <a:extLst>
              <a:ext uri="{FF2B5EF4-FFF2-40B4-BE49-F238E27FC236}">
                <a16:creationId xmlns:a16="http://schemas.microsoft.com/office/drawing/2014/main" id="{CE8B25E5-14AE-F03D-A63D-DEFA21024585}"/>
              </a:ext>
            </a:extLst>
          </p:cNvPr>
          <p:cNvPicPr>
            <a:picLocks noChangeAspect="1"/>
          </p:cNvPicPr>
          <p:nvPr/>
        </p:nvPicPr>
        <p:blipFill>
          <a:blip r:embed="rId4"/>
          <a:stretch>
            <a:fillRect/>
          </a:stretch>
        </p:blipFill>
        <p:spPr>
          <a:xfrm>
            <a:off x="2306824" y="3117468"/>
            <a:ext cx="3097800" cy="1869989"/>
          </a:xfrm>
          <a:prstGeom prst="rect">
            <a:avLst/>
          </a:prstGeom>
        </p:spPr>
      </p:pic>
      <p:sp>
        <p:nvSpPr>
          <p:cNvPr id="7" name="Rectangle 6">
            <a:extLst>
              <a:ext uri="{FF2B5EF4-FFF2-40B4-BE49-F238E27FC236}">
                <a16:creationId xmlns:a16="http://schemas.microsoft.com/office/drawing/2014/main" id="{DBB16C41-232C-CAA0-D608-474E6A0D4B27}"/>
              </a:ext>
            </a:extLst>
          </p:cNvPr>
          <p:cNvSpPr/>
          <p:nvPr/>
        </p:nvSpPr>
        <p:spPr>
          <a:xfrm>
            <a:off x="5300547" y="3117468"/>
            <a:ext cx="946839" cy="1869989"/>
          </a:xfrm>
          <a:prstGeom prst="rect">
            <a:avLst/>
          </a:prstGeom>
          <a:solidFill>
            <a:srgbClr val="1E1F22"/>
          </a:solidFill>
          <a:ln>
            <a:solidFill>
              <a:srgbClr val="1E1F2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8" name="Rectangle 7">
            <a:extLst>
              <a:ext uri="{FF2B5EF4-FFF2-40B4-BE49-F238E27FC236}">
                <a16:creationId xmlns:a16="http://schemas.microsoft.com/office/drawing/2014/main" id="{619ADB8A-3AE6-50F1-B6AE-B5C24548383A}"/>
              </a:ext>
            </a:extLst>
          </p:cNvPr>
          <p:cNvSpPr/>
          <p:nvPr/>
        </p:nvSpPr>
        <p:spPr>
          <a:xfrm>
            <a:off x="8526967"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3654014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4" name="Google Shape;770;p35">
            <a:extLst>
              <a:ext uri="{FF2B5EF4-FFF2-40B4-BE49-F238E27FC236}">
                <a16:creationId xmlns:a16="http://schemas.microsoft.com/office/drawing/2014/main" id="{1BA36D12-B17A-FE3D-20A9-5D730BC71E54}"/>
              </a:ext>
            </a:extLst>
          </p:cNvPr>
          <p:cNvSpPr txBox="1">
            <a:spLocks noGrp="1"/>
          </p:cNvSpPr>
          <p:nvPr>
            <p:ph type="title"/>
          </p:nvPr>
        </p:nvSpPr>
        <p:spPr>
          <a:xfrm>
            <a:off x="720000" y="527825"/>
            <a:ext cx="7704000" cy="6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Implemented features</a:t>
            </a:r>
            <a:endParaRPr dirty="0"/>
          </a:p>
        </p:txBody>
      </p:sp>
      <p:sp>
        <p:nvSpPr>
          <p:cNvPr id="5" name="Google Shape;771;p35">
            <a:extLst>
              <a:ext uri="{FF2B5EF4-FFF2-40B4-BE49-F238E27FC236}">
                <a16:creationId xmlns:a16="http://schemas.microsoft.com/office/drawing/2014/main" id="{FB31CB6E-2827-A547-FA43-6202F2B97037}"/>
              </a:ext>
            </a:extLst>
          </p:cNvPr>
          <p:cNvSpPr txBox="1"/>
          <p:nvPr/>
        </p:nvSpPr>
        <p:spPr>
          <a:xfrm>
            <a:off x="831888" y="1284381"/>
            <a:ext cx="5246846" cy="453015"/>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200" b="1" dirty="0">
                <a:solidFill>
                  <a:srgbClr val="191919"/>
                </a:solidFill>
                <a:latin typeface="Old Standard TT"/>
                <a:ea typeface="Old Standard TT"/>
                <a:cs typeface="Old Standard TT"/>
                <a:sym typeface="Old Standard TT"/>
              </a:rPr>
              <a:t>Max number of trains reaching a station</a:t>
            </a:r>
            <a:endParaRPr sz="2200" b="1" dirty="0">
              <a:solidFill>
                <a:srgbClr val="191919"/>
              </a:solidFill>
              <a:latin typeface="Old Standard TT"/>
              <a:ea typeface="Old Standard TT"/>
              <a:cs typeface="Old Standard TT"/>
              <a:sym typeface="Old Standard TT"/>
            </a:endParaRPr>
          </a:p>
        </p:txBody>
      </p:sp>
      <p:sp>
        <p:nvSpPr>
          <p:cNvPr id="6" name="Google Shape;786;p35">
            <a:extLst>
              <a:ext uri="{FF2B5EF4-FFF2-40B4-BE49-F238E27FC236}">
                <a16:creationId xmlns:a16="http://schemas.microsoft.com/office/drawing/2014/main" id="{93EDDF85-BAF1-C03C-5D0F-390EBFC6F009}"/>
              </a:ext>
            </a:extLst>
          </p:cNvPr>
          <p:cNvSpPr txBox="1"/>
          <p:nvPr/>
        </p:nvSpPr>
        <p:spPr>
          <a:xfrm>
            <a:off x="801317" y="1737396"/>
            <a:ext cx="7541365" cy="84521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Didact Gothic"/>
                <a:ea typeface="Didact Gothic"/>
                <a:cs typeface="Didact Gothic"/>
                <a:sym typeface="Didact Gothic"/>
              </a:rPr>
              <a:t>For this feature, a super source is created, connected to all stations that have only one connection to another station (which we interpreted as terminals). Then we use Edmonds-Karp to calculate the maximum flow from the super source to the station we are studying</a:t>
            </a:r>
          </a:p>
        </p:txBody>
      </p:sp>
      <p:grpSp>
        <p:nvGrpSpPr>
          <p:cNvPr id="14" name="Group 13">
            <a:extLst>
              <a:ext uri="{FF2B5EF4-FFF2-40B4-BE49-F238E27FC236}">
                <a16:creationId xmlns:a16="http://schemas.microsoft.com/office/drawing/2014/main" id="{03FE6C95-8F48-AD24-EE29-62F705163F35}"/>
              </a:ext>
            </a:extLst>
          </p:cNvPr>
          <p:cNvGrpSpPr/>
          <p:nvPr/>
        </p:nvGrpSpPr>
        <p:grpSpPr>
          <a:xfrm>
            <a:off x="656537" y="2571750"/>
            <a:ext cx="3635595" cy="1661092"/>
            <a:chOff x="4860705" y="2324168"/>
            <a:chExt cx="3330795" cy="1365234"/>
          </a:xfrm>
        </p:grpSpPr>
        <p:pic>
          <p:nvPicPr>
            <p:cNvPr id="13" name="Picture 12" descr="Text&#10;&#10;Description automatically generated">
              <a:extLst>
                <a:ext uri="{FF2B5EF4-FFF2-40B4-BE49-F238E27FC236}">
                  <a16:creationId xmlns:a16="http://schemas.microsoft.com/office/drawing/2014/main" id="{EA4B6DC5-8A46-86D8-CE36-793C2E24FB23}"/>
                </a:ext>
              </a:extLst>
            </p:cNvPr>
            <p:cNvPicPr>
              <a:picLocks noChangeAspect="1"/>
            </p:cNvPicPr>
            <p:nvPr/>
          </p:nvPicPr>
          <p:blipFill rotWithShape="1">
            <a:blip r:embed="rId3"/>
            <a:srcRect b="38103"/>
            <a:stretch/>
          </p:blipFill>
          <p:spPr>
            <a:xfrm>
              <a:off x="4860705" y="2324168"/>
              <a:ext cx="3330795" cy="1365234"/>
            </a:xfrm>
            <a:prstGeom prst="rect">
              <a:avLst/>
            </a:prstGeom>
          </p:spPr>
        </p:pic>
        <p:pic>
          <p:nvPicPr>
            <p:cNvPr id="12" name="Picture 11" descr="Text&#10;&#10;Description automatically generated">
              <a:extLst>
                <a:ext uri="{FF2B5EF4-FFF2-40B4-BE49-F238E27FC236}">
                  <a16:creationId xmlns:a16="http://schemas.microsoft.com/office/drawing/2014/main" id="{8A2C4049-9523-AB9B-DA98-3F096A7D76BD}"/>
                </a:ext>
              </a:extLst>
            </p:cNvPr>
            <p:cNvPicPr>
              <a:picLocks noChangeAspect="1"/>
            </p:cNvPicPr>
            <p:nvPr/>
          </p:nvPicPr>
          <p:blipFill>
            <a:blip r:embed="rId4"/>
            <a:stretch>
              <a:fillRect/>
            </a:stretch>
          </p:blipFill>
          <p:spPr>
            <a:xfrm>
              <a:off x="5021355" y="2731634"/>
              <a:ext cx="3010125" cy="957767"/>
            </a:xfrm>
            <a:prstGeom prst="rect">
              <a:avLst/>
            </a:prstGeom>
          </p:spPr>
        </p:pic>
      </p:grpSp>
      <p:grpSp>
        <p:nvGrpSpPr>
          <p:cNvPr id="15" name="Group 14">
            <a:extLst>
              <a:ext uri="{FF2B5EF4-FFF2-40B4-BE49-F238E27FC236}">
                <a16:creationId xmlns:a16="http://schemas.microsoft.com/office/drawing/2014/main" id="{BE69CA85-EF56-83D5-E1E2-CA7FB2DA1BA1}"/>
              </a:ext>
            </a:extLst>
          </p:cNvPr>
          <p:cNvGrpSpPr/>
          <p:nvPr/>
        </p:nvGrpSpPr>
        <p:grpSpPr>
          <a:xfrm>
            <a:off x="4292132" y="2582606"/>
            <a:ext cx="3635595" cy="992541"/>
            <a:chOff x="4860705" y="2324168"/>
            <a:chExt cx="3330795" cy="815759"/>
          </a:xfrm>
        </p:grpSpPr>
        <p:pic>
          <p:nvPicPr>
            <p:cNvPr id="16" name="Picture 15" descr="Text&#10;&#10;Description automatically generated">
              <a:extLst>
                <a:ext uri="{FF2B5EF4-FFF2-40B4-BE49-F238E27FC236}">
                  <a16:creationId xmlns:a16="http://schemas.microsoft.com/office/drawing/2014/main" id="{85D65A20-8ACF-6C3D-D823-4547829AB754}"/>
                </a:ext>
              </a:extLst>
            </p:cNvPr>
            <p:cNvPicPr>
              <a:picLocks noChangeAspect="1"/>
            </p:cNvPicPr>
            <p:nvPr/>
          </p:nvPicPr>
          <p:blipFill rotWithShape="1">
            <a:blip r:embed="rId3"/>
            <a:srcRect b="63015"/>
            <a:stretch/>
          </p:blipFill>
          <p:spPr>
            <a:xfrm>
              <a:off x="4860705" y="2324168"/>
              <a:ext cx="3330795" cy="815759"/>
            </a:xfrm>
            <a:prstGeom prst="rect">
              <a:avLst/>
            </a:prstGeom>
          </p:spPr>
        </p:pic>
        <p:pic>
          <p:nvPicPr>
            <p:cNvPr id="17" name="Picture 16">
              <a:extLst>
                <a:ext uri="{FF2B5EF4-FFF2-40B4-BE49-F238E27FC236}">
                  <a16:creationId xmlns:a16="http://schemas.microsoft.com/office/drawing/2014/main" id="{B1B6F2C2-90F4-AAE2-307A-8CBE992C5302}"/>
                </a:ext>
              </a:extLst>
            </p:cNvPr>
            <p:cNvPicPr>
              <a:picLocks noChangeAspect="1"/>
            </p:cNvPicPr>
            <p:nvPr/>
          </p:nvPicPr>
          <p:blipFill>
            <a:blip r:embed="rId5"/>
            <a:srcRect/>
            <a:stretch/>
          </p:blipFill>
          <p:spPr>
            <a:xfrm>
              <a:off x="5021039" y="2731635"/>
              <a:ext cx="3010125" cy="408292"/>
            </a:xfrm>
            <a:prstGeom prst="rect">
              <a:avLst/>
            </a:prstGeom>
          </p:spPr>
        </p:pic>
      </p:grpSp>
      <p:sp>
        <p:nvSpPr>
          <p:cNvPr id="2" name="Rectangle 1">
            <a:extLst>
              <a:ext uri="{FF2B5EF4-FFF2-40B4-BE49-F238E27FC236}">
                <a16:creationId xmlns:a16="http://schemas.microsoft.com/office/drawing/2014/main" id="{276FFAA8-1CE3-AFC1-C8E1-D2BEB5AE6CFA}"/>
              </a:ext>
            </a:extLst>
          </p:cNvPr>
          <p:cNvSpPr/>
          <p:nvPr/>
        </p:nvSpPr>
        <p:spPr>
          <a:xfrm>
            <a:off x="8526967"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638943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4" name="Google Shape;770;p35">
            <a:extLst>
              <a:ext uri="{FF2B5EF4-FFF2-40B4-BE49-F238E27FC236}">
                <a16:creationId xmlns:a16="http://schemas.microsoft.com/office/drawing/2014/main" id="{1BA36D12-B17A-FE3D-20A9-5D730BC71E54}"/>
              </a:ext>
            </a:extLst>
          </p:cNvPr>
          <p:cNvSpPr txBox="1">
            <a:spLocks noGrp="1"/>
          </p:cNvSpPr>
          <p:nvPr>
            <p:ph type="title"/>
          </p:nvPr>
        </p:nvSpPr>
        <p:spPr>
          <a:xfrm>
            <a:off x="720000" y="527825"/>
            <a:ext cx="7704000" cy="6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Implemented features</a:t>
            </a:r>
            <a:endParaRPr dirty="0"/>
          </a:p>
        </p:txBody>
      </p:sp>
      <p:sp>
        <p:nvSpPr>
          <p:cNvPr id="5" name="Google Shape;771;p35">
            <a:extLst>
              <a:ext uri="{FF2B5EF4-FFF2-40B4-BE49-F238E27FC236}">
                <a16:creationId xmlns:a16="http://schemas.microsoft.com/office/drawing/2014/main" id="{FB31CB6E-2827-A547-FA43-6202F2B97037}"/>
              </a:ext>
            </a:extLst>
          </p:cNvPr>
          <p:cNvSpPr txBox="1"/>
          <p:nvPr/>
        </p:nvSpPr>
        <p:spPr>
          <a:xfrm>
            <a:off x="831888" y="1284381"/>
            <a:ext cx="5246846" cy="453015"/>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200" b="1" dirty="0">
                <a:solidFill>
                  <a:srgbClr val="191919"/>
                </a:solidFill>
                <a:latin typeface="Old Standard TT"/>
                <a:ea typeface="Old Standard TT"/>
                <a:cs typeface="Old Standard TT"/>
                <a:sym typeface="Old Standard TT"/>
              </a:rPr>
              <a:t>Which stations require more trains</a:t>
            </a:r>
            <a:endParaRPr sz="2200" b="1" dirty="0">
              <a:solidFill>
                <a:srgbClr val="191919"/>
              </a:solidFill>
              <a:latin typeface="Old Standard TT"/>
              <a:ea typeface="Old Standard TT"/>
              <a:cs typeface="Old Standard TT"/>
              <a:sym typeface="Old Standard TT"/>
            </a:endParaRPr>
          </a:p>
        </p:txBody>
      </p:sp>
      <p:sp>
        <p:nvSpPr>
          <p:cNvPr id="6" name="Google Shape;786;p35">
            <a:extLst>
              <a:ext uri="{FF2B5EF4-FFF2-40B4-BE49-F238E27FC236}">
                <a16:creationId xmlns:a16="http://schemas.microsoft.com/office/drawing/2014/main" id="{93EDDF85-BAF1-C03C-5D0F-390EBFC6F009}"/>
              </a:ext>
            </a:extLst>
          </p:cNvPr>
          <p:cNvSpPr txBox="1"/>
          <p:nvPr/>
        </p:nvSpPr>
        <p:spPr>
          <a:xfrm>
            <a:off x="801317" y="1737396"/>
            <a:ext cx="7541365" cy="84521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Didact Gothic"/>
                <a:ea typeface="Didact Gothic"/>
                <a:cs typeface="Didact Gothic"/>
                <a:sym typeface="Didact Gothic"/>
              </a:rPr>
              <a:t>For this feature, we iterate over every pair of stations and calculate the flow. Then we display the stations with the max flow as you can see below.</a:t>
            </a:r>
          </a:p>
        </p:txBody>
      </p:sp>
      <p:grpSp>
        <p:nvGrpSpPr>
          <p:cNvPr id="14" name="Group 13">
            <a:extLst>
              <a:ext uri="{FF2B5EF4-FFF2-40B4-BE49-F238E27FC236}">
                <a16:creationId xmlns:a16="http://schemas.microsoft.com/office/drawing/2014/main" id="{03FE6C95-8F48-AD24-EE29-62F705163F35}"/>
              </a:ext>
            </a:extLst>
          </p:cNvPr>
          <p:cNvGrpSpPr/>
          <p:nvPr/>
        </p:nvGrpSpPr>
        <p:grpSpPr>
          <a:xfrm>
            <a:off x="1664317" y="2582606"/>
            <a:ext cx="5229765" cy="2138077"/>
            <a:chOff x="4860705" y="2324168"/>
            <a:chExt cx="3330795" cy="1221603"/>
          </a:xfrm>
        </p:grpSpPr>
        <p:pic>
          <p:nvPicPr>
            <p:cNvPr id="13" name="Picture 12" descr="Text&#10;&#10;Description automatically generated">
              <a:extLst>
                <a:ext uri="{FF2B5EF4-FFF2-40B4-BE49-F238E27FC236}">
                  <a16:creationId xmlns:a16="http://schemas.microsoft.com/office/drawing/2014/main" id="{EA4B6DC5-8A46-86D8-CE36-793C2E24FB23}"/>
                </a:ext>
              </a:extLst>
            </p:cNvPr>
            <p:cNvPicPr>
              <a:picLocks noChangeAspect="1"/>
            </p:cNvPicPr>
            <p:nvPr/>
          </p:nvPicPr>
          <p:blipFill rotWithShape="1">
            <a:blip r:embed="rId3"/>
            <a:srcRect b="44615"/>
            <a:stretch/>
          </p:blipFill>
          <p:spPr>
            <a:xfrm>
              <a:off x="4860705" y="2324168"/>
              <a:ext cx="3330795" cy="1221602"/>
            </a:xfrm>
            <a:prstGeom prst="rect">
              <a:avLst/>
            </a:prstGeom>
          </p:spPr>
        </p:pic>
        <p:pic>
          <p:nvPicPr>
            <p:cNvPr id="12" name="Picture 11">
              <a:extLst>
                <a:ext uri="{FF2B5EF4-FFF2-40B4-BE49-F238E27FC236}">
                  <a16:creationId xmlns:a16="http://schemas.microsoft.com/office/drawing/2014/main" id="{8A2C4049-9523-AB9B-DA98-3F096A7D76BD}"/>
                </a:ext>
              </a:extLst>
            </p:cNvPr>
            <p:cNvPicPr>
              <a:picLocks noChangeAspect="1"/>
            </p:cNvPicPr>
            <p:nvPr/>
          </p:nvPicPr>
          <p:blipFill>
            <a:blip r:embed="rId4"/>
            <a:srcRect/>
            <a:stretch/>
          </p:blipFill>
          <p:spPr>
            <a:xfrm>
              <a:off x="5021355" y="2731219"/>
              <a:ext cx="3010125" cy="814552"/>
            </a:xfrm>
            <a:prstGeom prst="rect">
              <a:avLst/>
            </a:prstGeom>
          </p:spPr>
        </p:pic>
      </p:grpSp>
      <p:sp>
        <p:nvSpPr>
          <p:cNvPr id="2" name="Rectangle 1">
            <a:extLst>
              <a:ext uri="{FF2B5EF4-FFF2-40B4-BE49-F238E27FC236}">
                <a16:creationId xmlns:a16="http://schemas.microsoft.com/office/drawing/2014/main" id="{0429CB80-1C5B-0498-3C99-D5B2CE5AE0BF}"/>
              </a:ext>
            </a:extLst>
          </p:cNvPr>
          <p:cNvSpPr/>
          <p:nvPr/>
        </p:nvSpPr>
        <p:spPr>
          <a:xfrm>
            <a:off x="8526967"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184868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4" name="Google Shape;770;p35">
            <a:extLst>
              <a:ext uri="{FF2B5EF4-FFF2-40B4-BE49-F238E27FC236}">
                <a16:creationId xmlns:a16="http://schemas.microsoft.com/office/drawing/2014/main" id="{1BA36D12-B17A-FE3D-20A9-5D730BC71E54}"/>
              </a:ext>
            </a:extLst>
          </p:cNvPr>
          <p:cNvSpPr txBox="1">
            <a:spLocks noGrp="1"/>
          </p:cNvSpPr>
          <p:nvPr>
            <p:ph type="title"/>
          </p:nvPr>
        </p:nvSpPr>
        <p:spPr>
          <a:xfrm>
            <a:off x="720000" y="527825"/>
            <a:ext cx="7704000" cy="6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Implemented features</a:t>
            </a:r>
            <a:endParaRPr dirty="0"/>
          </a:p>
        </p:txBody>
      </p:sp>
      <p:sp>
        <p:nvSpPr>
          <p:cNvPr id="5" name="Google Shape;771;p35">
            <a:extLst>
              <a:ext uri="{FF2B5EF4-FFF2-40B4-BE49-F238E27FC236}">
                <a16:creationId xmlns:a16="http://schemas.microsoft.com/office/drawing/2014/main" id="{FB31CB6E-2827-A547-FA43-6202F2B97037}"/>
              </a:ext>
            </a:extLst>
          </p:cNvPr>
          <p:cNvSpPr txBox="1"/>
          <p:nvPr/>
        </p:nvSpPr>
        <p:spPr>
          <a:xfrm>
            <a:off x="831888" y="1284381"/>
            <a:ext cx="5246846" cy="453015"/>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200" b="1" dirty="0">
                <a:solidFill>
                  <a:srgbClr val="191919"/>
                </a:solidFill>
                <a:latin typeface="Old Standard TT"/>
                <a:ea typeface="Old Standard TT"/>
                <a:cs typeface="Old Standard TT"/>
                <a:sym typeface="Old Standard TT"/>
              </a:rPr>
              <a:t>Top-k districts and municipalities</a:t>
            </a:r>
            <a:endParaRPr sz="2200" b="1" dirty="0">
              <a:solidFill>
                <a:srgbClr val="191919"/>
              </a:solidFill>
              <a:latin typeface="Old Standard TT"/>
              <a:ea typeface="Old Standard TT"/>
              <a:cs typeface="Old Standard TT"/>
              <a:sym typeface="Old Standard TT"/>
            </a:endParaRPr>
          </a:p>
        </p:txBody>
      </p:sp>
      <p:sp>
        <p:nvSpPr>
          <p:cNvPr id="6" name="Google Shape;786;p35">
            <a:extLst>
              <a:ext uri="{FF2B5EF4-FFF2-40B4-BE49-F238E27FC236}">
                <a16:creationId xmlns:a16="http://schemas.microsoft.com/office/drawing/2014/main" id="{93EDDF85-BAF1-C03C-5D0F-390EBFC6F009}"/>
              </a:ext>
            </a:extLst>
          </p:cNvPr>
          <p:cNvSpPr txBox="1"/>
          <p:nvPr/>
        </p:nvSpPr>
        <p:spPr>
          <a:xfrm>
            <a:off x="801317" y="1700226"/>
            <a:ext cx="7541365" cy="84521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Didact Gothic"/>
                <a:ea typeface="Didact Gothic"/>
                <a:cs typeface="Didact Gothic"/>
                <a:sym typeface="Didact Gothic"/>
              </a:rPr>
              <a:t>This feature ranks districts/municipalities based on the total flow of all pairs of stations within each district/municipality. The user can select the number 'k' of districts/municipalities they want to view as you can see below.</a:t>
            </a:r>
          </a:p>
        </p:txBody>
      </p:sp>
      <p:pic>
        <p:nvPicPr>
          <p:cNvPr id="13" name="Picture 12" descr="Text&#10;&#10;Description automatically generated">
            <a:extLst>
              <a:ext uri="{FF2B5EF4-FFF2-40B4-BE49-F238E27FC236}">
                <a16:creationId xmlns:a16="http://schemas.microsoft.com/office/drawing/2014/main" id="{EA4B6DC5-8A46-86D8-CE36-793C2E24FB23}"/>
              </a:ext>
            </a:extLst>
          </p:cNvPr>
          <p:cNvPicPr>
            <a:picLocks noChangeAspect="1"/>
          </p:cNvPicPr>
          <p:nvPr/>
        </p:nvPicPr>
        <p:blipFill rotWithShape="1">
          <a:blip r:embed="rId3"/>
          <a:srcRect l="4141" t="5904" r="4457" b="81545"/>
          <a:stretch/>
        </p:blipFill>
        <p:spPr>
          <a:xfrm>
            <a:off x="1901688" y="2483496"/>
            <a:ext cx="4748574" cy="484493"/>
          </a:xfrm>
          <a:prstGeom prst="rect">
            <a:avLst/>
          </a:prstGeom>
        </p:spPr>
      </p:pic>
      <p:sp>
        <p:nvSpPr>
          <p:cNvPr id="2" name="Rectangle 1">
            <a:extLst>
              <a:ext uri="{FF2B5EF4-FFF2-40B4-BE49-F238E27FC236}">
                <a16:creationId xmlns:a16="http://schemas.microsoft.com/office/drawing/2014/main" id="{6EDDE30E-332A-1D0E-4A71-6CD184BA6055}"/>
              </a:ext>
            </a:extLst>
          </p:cNvPr>
          <p:cNvSpPr/>
          <p:nvPr/>
        </p:nvSpPr>
        <p:spPr>
          <a:xfrm>
            <a:off x="8526967"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7" name="Picture 6" descr="Text&#10;&#10;Description automatically generated">
            <a:extLst>
              <a:ext uri="{FF2B5EF4-FFF2-40B4-BE49-F238E27FC236}">
                <a16:creationId xmlns:a16="http://schemas.microsoft.com/office/drawing/2014/main" id="{08E5F896-4C7F-69BE-856A-E4B50AEDB38B}"/>
              </a:ext>
            </a:extLst>
          </p:cNvPr>
          <p:cNvPicPr>
            <a:picLocks noChangeAspect="1"/>
          </p:cNvPicPr>
          <p:nvPr/>
        </p:nvPicPr>
        <p:blipFill rotWithShape="1">
          <a:blip r:embed="rId4"/>
          <a:srcRect b="11043"/>
          <a:stretch/>
        </p:blipFill>
        <p:spPr>
          <a:xfrm>
            <a:off x="1916556" y="2967989"/>
            <a:ext cx="4733706" cy="2205247"/>
          </a:xfrm>
          <a:prstGeom prst="rect">
            <a:avLst/>
          </a:prstGeom>
        </p:spPr>
      </p:pic>
    </p:spTree>
    <p:extLst>
      <p:ext uri="{BB962C8B-B14F-4D97-AF65-F5344CB8AC3E}">
        <p14:creationId xmlns:p14="http://schemas.microsoft.com/office/powerpoint/2010/main" val="815619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4" name="Google Shape;770;p35">
            <a:extLst>
              <a:ext uri="{FF2B5EF4-FFF2-40B4-BE49-F238E27FC236}">
                <a16:creationId xmlns:a16="http://schemas.microsoft.com/office/drawing/2014/main" id="{1BA36D12-B17A-FE3D-20A9-5D730BC71E54}"/>
              </a:ext>
            </a:extLst>
          </p:cNvPr>
          <p:cNvSpPr txBox="1">
            <a:spLocks noGrp="1"/>
          </p:cNvSpPr>
          <p:nvPr>
            <p:ph type="title"/>
          </p:nvPr>
        </p:nvSpPr>
        <p:spPr>
          <a:xfrm>
            <a:off x="720000" y="527825"/>
            <a:ext cx="7704000" cy="6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Implemented features</a:t>
            </a:r>
            <a:endParaRPr dirty="0"/>
          </a:p>
        </p:txBody>
      </p:sp>
      <p:sp>
        <p:nvSpPr>
          <p:cNvPr id="5" name="Google Shape;771;p35">
            <a:extLst>
              <a:ext uri="{FF2B5EF4-FFF2-40B4-BE49-F238E27FC236}">
                <a16:creationId xmlns:a16="http://schemas.microsoft.com/office/drawing/2014/main" id="{FB31CB6E-2827-A547-FA43-6202F2B97037}"/>
              </a:ext>
            </a:extLst>
          </p:cNvPr>
          <p:cNvSpPr txBox="1"/>
          <p:nvPr/>
        </p:nvSpPr>
        <p:spPr>
          <a:xfrm>
            <a:off x="831888" y="1284381"/>
            <a:ext cx="5246846" cy="453015"/>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200" b="1" dirty="0">
                <a:solidFill>
                  <a:srgbClr val="191919"/>
                </a:solidFill>
                <a:latin typeface="Old Standard TT"/>
                <a:ea typeface="Old Standard TT"/>
                <a:cs typeface="Old Standard TT"/>
                <a:sym typeface="Old Standard TT"/>
              </a:rPr>
              <a:t>Network with reduced connectivity</a:t>
            </a:r>
            <a:endParaRPr sz="2200" b="1" dirty="0">
              <a:solidFill>
                <a:srgbClr val="191919"/>
              </a:solidFill>
              <a:latin typeface="Old Standard TT"/>
              <a:ea typeface="Old Standard TT"/>
              <a:cs typeface="Old Standard TT"/>
              <a:sym typeface="Old Standard TT"/>
            </a:endParaRPr>
          </a:p>
        </p:txBody>
      </p:sp>
      <p:sp>
        <p:nvSpPr>
          <p:cNvPr id="6" name="Google Shape;786;p35">
            <a:extLst>
              <a:ext uri="{FF2B5EF4-FFF2-40B4-BE49-F238E27FC236}">
                <a16:creationId xmlns:a16="http://schemas.microsoft.com/office/drawing/2014/main" id="{93EDDF85-BAF1-C03C-5D0F-390EBFC6F009}"/>
              </a:ext>
            </a:extLst>
          </p:cNvPr>
          <p:cNvSpPr txBox="1"/>
          <p:nvPr/>
        </p:nvSpPr>
        <p:spPr>
          <a:xfrm>
            <a:off x="801317" y="1737396"/>
            <a:ext cx="7541365" cy="84521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Didact Gothic"/>
                <a:ea typeface="Didact Gothic"/>
                <a:cs typeface="Didact Gothic"/>
                <a:sym typeface="Didact Gothic"/>
              </a:rPr>
              <a:t>We start by asking the user if he wants to receive a report. If he does, we calculate the max number of trains that can enter the station before the change and after. We then show the stations where the change was greater.</a:t>
            </a:r>
          </a:p>
        </p:txBody>
      </p:sp>
      <p:sp>
        <p:nvSpPr>
          <p:cNvPr id="2" name="Rectangle 1">
            <a:extLst>
              <a:ext uri="{FF2B5EF4-FFF2-40B4-BE49-F238E27FC236}">
                <a16:creationId xmlns:a16="http://schemas.microsoft.com/office/drawing/2014/main" id="{C620A1FF-4DFD-5F00-DD9A-DC8D1334E3C5}"/>
              </a:ext>
            </a:extLst>
          </p:cNvPr>
          <p:cNvSpPr/>
          <p:nvPr/>
        </p:nvSpPr>
        <p:spPr>
          <a:xfrm>
            <a:off x="8526967" y="0"/>
            <a:ext cx="640080" cy="525780"/>
          </a:xfrm>
          <a:prstGeom prst="rect">
            <a:avLst/>
          </a:prstGeom>
          <a:solidFill>
            <a:srgbClr val="E3E2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grpSp>
        <p:nvGrpSpPr>
          <p:cNvPr id="23" name="Group 22">
            <a:extLst>
              <a:ext uri="{FF2B5EF4-FFF2-40B4-BE49-F238E27FC236}">
                <a16:creationId xmlns:a16="http://schemas.microsoft.com/office/drawing/2014/main" id="{8A8106E9-7A02-FEEB-C41E-C88307A59ED3}"/>
              </a:ext>
            </a:extLst>
          </p:cNvPr>
          <p:cNvGrpSpPr/>
          <p:nvPr/>
        </p:nvGrpSpPr>
        <p:grpSpPr>
          <a:xfrm>
            <a:off x="55464" y="2908590"/>
            <a:ext cx="2974036" cy="1901057"/>
            <a:chOff x="0" y="2934007"/>
            <a:chExt cx="2974036" cy="1901057"/>
          </a:xfrm>
        </p:grpSpPr>
        <p:pic>
          <p:nvPicPr>
            <p:cNvPr id="7" name="Picture 6" descr="Text&#10;&#10;Description automatically generated">
              <a:extLst>
                <a:ext uri="{FF2B5EF4-FFF2-40B4-BE49-F238E27FC236}">
                  <a16:creationId xmlns:a16="http://schemas.microsoft.com/office/drawing/2014/main" id="{81C948E2-FF9A-5630-1868-1B6F6AA8010F}"/>
                </a:ext>
              </a:extLst>
            </p:cNvPr>
            <p:cNvPicPr>
              <a:picLocks noChangeAspect="1"/>
            </p:cNvPicPr>
            <p:nvPr/>
          </p:nvPicPr>
          <p:blipFill>
            <a:blip r:embed="rId3"/>
            <a:stretch>
              <a:fillRect/>
            </a:stretch>
          </p:blipFill>
          <p:spPr>
            <a:xfrm>
              <a:off x="0" y="3226315"/>
              <a:ext cx="2974036" cy="1608749"/>
            </a:xfrm>
            <a:prstGeom prst="rect">
              <a:avLst/>
            </a:prstGeom>
          </p:spPr>
        </p:pic>
        <p:pic>
          <p:nvPicPr>
            <p:cNvPr id="20" name="Picture 19" descr="Text&#10;&#10;Description automatically generated">
              <a:extLst>
                <a:ext uri="{FF2B5EF4-FFF2-40B4-BE49-F238E27FC236}">
                  <a16:creationId xmlns:a16="http://schemas.microsoft.com/office/drawing/2014/main" id="{F6E8D918-D5A0-5B44-EB7F-AE9BFC6A7E49}"/>
                </a:ext>
              </a:extLst>
            </p:cNvPr>
            <p:cNvPicPr>
              <a:picLocks noChangeAspect="1"/>
            </p:cNvPicPr>
            <p:nvPr/>
          </p:nvPicPr>
          <p:blipFill rotWithShape="1">
            <a:blip r:embed="rId4"/>
            <a:srcRect l="4141" t="5904" r="4457" b="81545"/>
            <a:stretch/>
          </p:blipFill>
          <p:spPr>
            <a:xfrm>
              <a:off x="0" y="2934007"/>
              <a:ext cx="2972934" cy="303326"/>
            </a:xfrm>
            <a:prstGeom prst="rect">
              <a:avLst/>
            </a:prstGeom>
          </p:spPr>
        </p:pic>
      </p:grpSp>
      <p:grpSp>
        <p:nvGrpSpPr>
          <p:cNvPr id="24" name="Group 23">
            <a:extLst>
              <a:ext uri="{FF2B5EF4-FFF2-40B4-BE49-F238E27FC236}">
                <a16:creationId xmlns:a16="http://schemas.microsoft.com/office/drawing/2014/main" id="{5FAAB922-8A4C-6E6B-7DD2-1238E96053C5}"/>
              </a:ext>
            </a:extLst>
          </p:cNvPr>
          <p:cNvGrpSpPr/>
          <p:nvPr/>
        </p:nvGrpSpPr>
        <p:grpSpPr>
          <a:xfrm>
            <a:off x="3080070" y="2908590"/>
            <a:ext cx="2983857" cy="1524112"/>
            <a:chOff x="3075160" y="2953562"/>
            <a:chExt cx="2983857" cy="1524112"/>
          </a:xfrm>
        </p:grpSpPr>
        <p:grpSp>
          <p:nvGrpSpPr>
            <p:cNvPr id="19" name="Group 18">
              <a:extLst>
                <a:ext uri="{FF2B5EF4-FFF2-40B4-BE49-F238E27FC236}">
                  <a16:creationId xmlns:a16="http://schemas.microsoft.com/office/drawing/2014/main" id="{00EB779A-0E6A-C887-B9AE-87AD6475AE83}"/>
                </a:ext>
              </a:extLst>
            </p:cNvPr>
            <p:cNvGrpSpPr/>
            <p:nvPr/>
          </p:nvGrpSpPr>
          <p:grpSpPr>
            <a:xfrm>
              <a:off x="3084981" y="3240563"/>
              <a:ext cx="2974036" cy="1237111"/>
              <a:chOff x="-2657789" y="626353"/>
              <a:chExt cx="4932394" cy="2051730"/>
            </a:xfrm>
          </p:grpSpPr>
          <p:pic>
            <p:nvPicPr>
              <p:cNvPr id="15" name="Picture 14" descr="Text&#10;&#10;Description automatically generated">
                <a:extLst>
                  <a:ext uri="{FF2B5EF4-FFF2-40B4-BE49-F238E27FC236}">
                    <a16:creationId xmlns:a16="http://schemas.microsoft.com/office/drawing/2014/main" id="{F8108169-6C5F-5D98-D366-4A86E817323A}"/>
                  </a:ext>
                </a:extLst>
              </p:cNvPr>
              <p:cNvPicPr>
                <a:picLocks noChangeAspect="1"/>
              </p:cNvPicPr>
              <p:nvPr/>
            </p:nvPicPr>
            <p:blipFill rotWithShape="1">
              <a:blip r:embed="rId5"/>
              <a:srcRect t="80671" b="12673"/>
              <a:stretch/>
            </p:blipFill>
            <p:spPr>
              <a:xfrm>
                <a:off x="-2657789" y="2347864"/>
                <a:ext cx="4930567" cy="330219"/>
              </a:xfrm>
              <a:prstGeom prst="rect">
                <a:avLst/>
              </a:prstGeom>
            </p:spPr>
          </p:pic>
          <p:grpSp>
            <p:nvGrpSpPr>
              <p:cNvPr id="18" name="Group 17">
                <a:extLst>
                  <a:ext uri="{FF2B5EF4-FFF2-40B4-BE49-F238E27FC236}">
                    <a16:creationId xmlns:a16="http://schemas.microsoft.com/office/drawing/2014/main" id="{A5C2D8E3-C0FC-FB85-92BB-910FBA696989}"/>
                  </a:ext>
                </a:extLst>
              </p:cNvPr>
              <p:cNvGrpSpPr/>
              <p:nvPr/>
            </p:nvGrpSpPr>
            <p:grpSpPr>
              <a:xfrm>
                <a:off x="-2655963" y="626353"/>
                <a:ext cx="4930568" cy="1760974"/>
                <a:chOff x="-143731" y="102081"/>
                <a:chExt cx="4930568" cy="1760974"/>
              </a:xfrm>
            </p:grpSpPr>
            <p:pic>
              <p:nvPicPr>
                <p:cNvPr id="9" name="Picture 8" descr="Text&#10;&#10;Description automatically generated">
                  <a:extLst>
                    <a:ext uri="{FF2B5EF4-FFF2-40B4-BE49-F238E27FC236}">
                      <a16:creationId xmlns:a16="http://schemas.microsoft.com/office/drawing/2014/main" id="{B09068F5-26AF-EE95-4132-E89A328A4891}"/>
                    </a:ext>
                  </a:extLst>
                </p:cNvPr>
                <p:cNvPicPr>
                  <a:picLocks noChangeAspect="1"/>
                </p:cNvPicPr>
                <p:nvPr/>
              </p:nvPicPr>
              <p:blipFill rotWithShape="1">
                <a:blip r:embed="rId5"/>
                <a:srcRect b="91517"/>
                <a:stretch/>
              </p:blipFill>
              <p:spPr>
                <a:xfrm>
                  <a:off x="-143730" y="102081"/>
                  <a:ext cx="4930567" cy="420865"/>
                </a:xfrm>
                <a:prstGeom prst="rect">
                  <a:avLst/>
                </a:prstGeom>
              </p:spPr>
            </p:pic>
            <p:pic>
              <p:nvPicPr>
                <p:cNvPr id="16" name="Picture 15" descr="Text&#10;&#10;Description automatically generated">
                  <a:extLst>
                    <a:ext uri="{FF2B5EF4-FFF2-40B4-BE49-F238E27FC236}">
                      <a16:creationId xmlns:a16="http://schemas.microsoft.com/office/drawing/2014/main" id="{3D5A85C7-1B25-169F-9758-B4B43D894D30}"/>
                    </a:ext>
                  </a:extLst>
                </p:cNvPr>
                <p:cNvPicPr>
                  <a:picLocks noChangeAspect="1"/>
                </p:cNvPicPr>
                <p:nvPr/>
              </p:nvPicPr>
              <p:blipFill rotWithShape="1">
                <a:blip r:embed="rId5"/>
                <a:srcRect t="28630" b="61736"/>
                <a:stretch/>
              </p:blipFill>
              <p:spPr>
                <a:xfrm>
                  <a:off x="-143731" y="513024"/>
                  <a:ext cx="4930567" cy="477971"/>
                </a:xfrm>
                <a:prstGeom prst="rect">
                  <a:avLst/>
                </a:prstGeom>
              </p:spPr>
            </p:pic>
            <p:pic>
              <p:nvPicPr>
                <p:cNvPr id="17" name="Picture 16" descr="Text&#10;&#10;Description automatically generated">
                  <a:extLst>
                    <a:ext uri="{FF2B5EF4-FFF2-40B4-BE49-F238E27FC236}">
                      <a16:creationId xmlns:a16="http://schemas.microsoft.com/office/drawing/2014/main" id="{18F8FF4E-1EB5-5D51-ABF1-D0D07B815982}"/>
                    </a:ext>
                  </a:extLst>
                </p:cNvPr>
                <p:cNvPicPr>
                  <a:picLocks noChangeAspect="1"/>
                </p:cNvPicPr>
                <p:nvPr/>
              </p:nvPicPr>
              <p:blipFill rotWithShape="1">
                <a:blip r:embed="rId5"/>
                <a:srcRect t="61280" b="20556"/>
                <a:stretch/>
              </p:blipFill>
              <p:spPr>
                <a:xfrm>
                  <a:off x="-143731" y="961936"/>
                  <a:ext cx="4930567" cy="901119"/>
                </a:xfrm>
                <a:prstGeom prst="rect">
                  <a:avLst/>
                </a:prstGeom>
              </p:spPr>
            </p:pic>
          </p:grpSp>
        </p:grpSp>
        <p:pic>
          <p:nvPicPr>
            <p:cNvPr id="21" name="Picture 20" descr="Text&#10;&#10;Description automatically generated">
              <a:extLst>
                <a:ext uri="{FF2B5EF4-FFF2-40B4-BE49-F238E27FC236}">
                  <a16:creationId xmlns:a16="http://schemas.microsoft.com/office/drawing/2014/main" id="{41439352-DB90-4F3A-722F-FCAF36A08AE9}"/>
                </a:ext>
              </a:extLst>
            </p:cNvPr>
            <p:cNvPicPr>
              <a:picLocks noChangeAspect="1"/>
            </p:cNvPicPr>
            <p:nvPr/>
          </p:nvPicPr>
          <p:blipFill rotWithShape="1">
            <a:blip r:embed="rId4"/>
            <a:srcRect l="4141" t="5904" r="4457" b="81545"/>
            <a:stretch/>
          </p:blipFill>
          <p:spPr>
            <a:xfrm>
              <a:off x="3075160" y="2953562"/>
              <a:ext cx="2982740" cy="303326"/>
            </a:xfrm>
            <a:prstGeom prst="rect">
              <a:avLst/>
            </a:prstGeom>
          </p:spPr>
        </p:pic>
      </p:grpSp>
      <p:grpSp>
        <p:nvGrpSpPr>
          <p:cNvPr id="25" name="Group 24">
            <a:extLst>
              <a:ext uri="{FF2B5EF4-FFF2-40B4-BE49-F238E27FC236}">
                <a16:creationId xmlns:a16="http://schemas.microsoft.com/office/drawing/2014/main" id="{7BE7DF95-67C4-532E-37A3-AFD872CA65B8}"/>
              </a:ext>
            </a:extLst>
          </p:cNvPr>
          <p:cNvGrpSpPr/>
          <p:nvPr/>
        </p:nvGrpSpPr>
        <p:grpSpPr>
          <a:xfrm>
            <a:off x="6225312" y="2908590"/>
            <a:ext cx="2863224" cy="1593114"/>
            <a:chOff x="6164458" y="2946229"/>
            <a:chExt cx="2863224" cy="1593114"/>
          </a:xfrm>
        </p:grpSpPr>
        <p:pic>
          <p:nvPicPr>
            <p:cNvPr id="11" name="Picture 10" descr="Text&#10;&#10;Description automatically generated">
              <a:extLst>
                <a:ext uri="{FF2B5EF4-FFF2-40B4-BE49-F238E27FC236}">
                  <a16:creationId xmlns:a16="http://schemas.microsoft.com/office/drawing/2014/main" id="{AA4E8AFC-7034-EABD-BF10-496239E6B378}"/>
                </a:ext>
              </a:extLst>
            </p:cNvPr>
            <p:cNvPicPr>
              <a:picLocks noChangeAspect="1"/>
            </p:cNvPicPr>
            <p:nvPr/>
          </p:nvPicPr>
          <p:blipFill rotWithShape="1">
            <a:blip r:embed="rId6"/>
            <a:srcRect t="11377"/>
            <a:stretch/>
          </p:blipFill>
          <p:spPr>
            <a:xfrm>
              <a:off x="6168863" y="3240563"/>
              <a:ext cx="2858819" cy="1298780"/>
            </a:xfrm>
            <a:prstGeom prst="rect">
              <a:avLst/>
            </a:prstGeom>
          </p:spPr>
        </p:pic>
        <p:pic>
          <p:nvPicPr>
            <p:cNvPr id="22" name="Picture 21" descr="Text&#10;&#10;Description automatically generated">
              <a:extLst>
                <a:ext uri="{FF2B5EF4-FFF2-40B4-BE49-F238E27FC236}">
                  <a16:creationId xmlns:a16="http://schemas.microsoft.com/office/drawing/2014/main" id="{02CB66BD-9524-5537-122D-816B66117022}"/>
                </a:ext>
              </a:extLst>
            </p:cNvPr>
            <p:cNvPicPr>
              <a:picLocks noChangeAspect="1"/>
            </p:cNvPicPr>
            <p:nvPr/>
          </p:nvPicPr>
          <p:blipFill rotWithShape="1">
            <a:blip r:embed="rId4"/>
            <a:srcRect l="4141" t="5904" r="4457" b="81545"/>
            <a:stretch/>
          </p:blipFill>
          <p:spPr>
            <a:xfrm>
              <a:off x="6164458" y="2946229"/>
              <a:ext cx="2858819" cy="291683"/>
            </a:xfrm>
            <a:prstGeom prst="rect">
              <a:avLst/>
            </a:prstGeom>
          </p:spPr>
        </p:pic>
      </p:grpSp>
    </p:spTree>
    <p:extLst>
      <p:ext uri="{BB962C8B-B14F-4D97-AF65-F5344CB8AC3E}">
        <p14:creationId xmlns:p14="http://schemas.microsoft.com/office/powerpoint/2010/main" val="1214495684"/>
      </p:ext>
    </p:extLst>
  </p:cSld>
  <p:clrMapOvr>
    <a:masterClrMapping/>
  </p:clrMapOvr>
</p:sld>
</file>

<file path=ppt/theme/theme1.xml><?xml version="1.0" encoding="utf-8"?>
<a:theme xmlns:a="http://schemas.openxmlformats.org/drawingml/2006/main" name="Formal Research Paper Slideshow Infographics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510</Words>
  <Application>Microsoft Office PowerPoint</Application>
  <PresentationFormat>On-screen Show (16:9)</PresentationFormat>
  <Paragraphs>38</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Old Standard TT</vt:lpstr>
      <vt:lpstr>Arial</vt:lpstr>
      <vt:lpstr>Anaheim</vt:lpstr>
      <vt:lpstr>-apple-system</vt:lpstr>
      <vt:lpstr>Montserrat ExtraBold</vt:lpstr>
      <vt:lpstr>Roboto Condensed Light</vt:lpstr>
      <vt:lpstr>Didact Gothic</vt:lpstr>
      <vt:lpstr>Formal Research Paper Slideshow Infographics by Slidesgo</vt:lpstr>
      <vt:lpstr>Train network manager</vt:lpstr>
      <vt:lpstr>Problem Description</vt:lpstr>
      <vt:lpstr>Implemented features</vt:lpstr>
      <vt:lpstr>Implemented features</vt:lpstr>
      <vt:lpstr>Implemented features</vt:lpstr>
      <vt:lpstr>Implemented features</vt:lpstr>
      <vt:lpstr>Implemented features</vt:lpstr>
      <vt:lpstr>Implemented features</vt:lpstr>
      <vt:lpstr>Implemented features</vt:lpstr>
      <vt:lpstr>Group Members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 network manager</dc:title>
  <dc:creator>Adriano Machado</dc:creator>
  <cp:lastModifiedBy>Adriano Alexandre dos Santos Machado</cp:lastModifiedBy>
  <cp:revision>4</cp:revision>
  <dcterms:modified xsi:type="dcterms:W3CDTF">2023-04-10T21:47:05Z</dcterms:modified>
</cp:coreProperties>
</file>